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70" r:id="rId3"/>
    <p:sldMasterId id="2147483681" r:id="rId4"/>
    <p:sldMasterId id="2147483692" r:id="rId5"/>
    <p:sldMasterId id="2147483703" r:id="rId6"/>
    <p:sldMasterId id="2147483714" r:id="rId7"/>
    <p:sldMasterId id="2147483725" r:id="rId8"/>
  </p:sldMasterIdLst>
  <p:notesMasterIdLst>
    <p:notesMasterId r:id="rId59"/>
  </p:notesMasterIdLst>
  <p:handoutMasterIdLst>
    <p:handoutMasterId r:id="rId60"/>
  </p:handoutMasterIdLst>
  <p:sldIdLst>
    <p:sldId id="272" r:id="rId9"/>
    <p:sldId id="397" r:id="rId10"/>
    <p:sldId id="459" r:id="rId11"/>
    <p:sldId id="502" r:id="rId12"/>
    <p:sldId id="404" r:id="rId13"/>
    <p:sldId id="476" r:id="rId14"/>
    <p:sldId id="405" r:id="rId15"/>
    <p:sldId id="503" r:id="rId16"/>
    <p:sldId id="501" r:id="rId17"/>
    <p:sldId id="500" r:id="rId18"/>
    <p:sldId id="411" r:id="rId19"/>
    <p:sldId id="477" r:id="rId20"/>
    <p:sldId id="478" r:id="rId21"/>
    <p:sldId id="479" r:id="rId22"/>
    <p:sldId id="480" r:id="rId23"/>
    <p:sldId id="494" r:id="rId24"/>
    <p:sldId id="495" r:id="rId25"/>
    <p:sldId id="496" r:id="rId26"/>
    <p:sldId id="497" r:id="rId27"/>
    <p:sldId id="498" r:id="rId28"/>
    <p:sldId id="499" r:id="rId29"/>
    <p:sldId id="504" r:id="rId30"/>
    <p:sldId id="505" r:id="rId31"/>
    <p:sldId id="506" r:id="rId32"/>
    <p:sldId id="507" r:id="rId33"/>
    <p:sldId id="508" r:id="rId34"/>
    <p:sldId id="509" r:id="rId35"/>
    <p:sldId id="510" r:id="rId36"/>
    <p:sldId id="511" r:id="rId37"/>
    <p:sldId id="512" r:id="rId38"/>
    <p:sldId id="439" r:id="rId39"/>
    <p:sldId id="513" r:id="rId40"/>
    <p:sldId id="514" r:id="rId41"/>
    <p:sldId id="515" r:id="rId42"/>
    <p:sldId id="517" r:id="rId43"/>
    <p:sldId id="518" r:id="rId44"/>
    <p:sldId id="516" r:id="rId45"/>
    <p:sldId id="519" r:id="rId46"/>
    <p:sldId id="521" r:id="rId47"/>
    <p:sldId id="483" r:id="rId48"/>
    <p:sldId id="484" r:id="rId49"/>
    <p:sldId id="451" r:id="rId50"/>
    <p:sldId id="460" r:id="rId51"/>
    <p:sldId id="487" r:id="rId52"/>
    <p:sldId id="426" r:id="rId53"/>
    <p:sldId id="467" r:id="rId54"/>
    <p:sldId id="491" r:id="rId55"/>
    <p:sldId id="469" r:id="rId56"/>
    <p:sldId id="492" r:id="rId57"/>
    <p:sldId id="493" r:id="rId5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6">
          <p15:clr>
            <a:srgbClr val="A4A3A4"/>
          </p15:clr>
        </p15:guide>
        <p15:guide id="2" orient="horz" pos="108">
          <p15:clr>
            <a:srgbClr val="A4A3A4"/>
          </p15:clr>
        </p15:guide>
        <p15:guide id="3" orient="horz" pos="843">
          <p15:clr>
            <a:srgbClr val="A4A3A4"/>
          </p15:clr>
        </p15:guide>
        <p15:guide id="4" orient="horz" pos="773">
          <p15:clr>
            <a:srgbClr val="A4A3A4"/>
          </p15:clr>
        </p15:guide>
        <p15:guide id="5" pos="188">
          <p15:clr>
            <a:srgbClr val="A4A3A4"/>
          </p15:clr>
        </p15:guide>
        <p15:guide id="6" pos="383">
          <p15:clr>
            <a:srgbClr val="A4A3A4"/>
          </p15:clr>
        </p15:guide>
        <p15:guide id="7" pos="45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4042"/>
    <a:srgbClr val="FECC2B"/>
    <a:srgbClr val="F3F4D6"/>
    <a:srgbClr val="405035"/>
    <a:srgbClr val="294A97"/>
    <a:srgbClr val="FEBC28"/>
    <a:srgbClr val="F9569F"/>
    <a:srgbClr val="EE57F8"/>
    <a:srgbClr val="FEB9FC"/>
    <a:srgbClr val="BABD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37" autoAdjust="0"/>
    <p:restoredTop sz="94486" autoAdjust="0"/>
  </p:normalViewPr>
  <p:slideViewPr>
    <p:cSldViewPr snapToGrid="0" showGuides="1">
      <p:cViewPr varScale="1">
        <p:scale>
          <a:sx n="153" d="100"/>
          <a:sy n="153" d="100"/>
        </p:scale>
        <p:origin x="408" y="176"/>
      </p:cViewPr>
      <p:guideLst>
        <p:guide orient="horz" pos="2106"/>
        <p:guide orient="horz" pos="108"/>
        <p:guide orient="horz" pos="843"/>
        <p:guide orient="horz" pos="773"/>
        <p:guide pos="188"/>
        <p:guide pos="383"/>
        <p:guide pos="45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283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5" Type="http://schemas.openxmlformats.org/officeDocument/2006/relationships/slideMaster" Target="slideMasters/slideMaster5.xml"/><Relationship Id="rId61" Type="http://schemas.openxmlformats.org/officeDocument/2006/relationships/presProps" Target="presProps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22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42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35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excel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word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</a:p>
          <a:p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206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pǐ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单击添加图片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874174" y="67858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单击添加图片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72000" y="367663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单击添加图片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4339" y="4767263"/>
            <a:ext cx="2057400" cy="273844"/>
          </a:xfrm>
        </p:spPr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72000" y="367663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单击添加图片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72000" y="367663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单击添加图片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4339" y="4767263"/>
            <a:ext cx="2057400" cy="273844"/>
          </a:xfrm>
        </p:spPr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单击添加图片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4339" y="4767263"/>
            <a:ext cx="2057400" cy="273844"/>
          </a:xfrm>
        </p:spPr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单击添加图片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单击添加图片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1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33" b="1296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50000"/>
              </a:lnSpc>
              <a:buNone/>
            </a:pPr>
            <a:endParaRPr lang="zh-CN" altLang="en-US" dirty="0">
              <a:latin typeface="+mn-lt"/>
              <a:ea typeface="+mn-ea"/>
            </a:endParaRPr>
          </a:p>
          <a:p>
            <a:pPr marL="0" indent="0">
              <a:lnSpc>
                <a:spcPct val="250000"/>
              </a:lnSpc>
              <a:buNone/>
            </a:pPr>
            <a:endParaRPr lang="zh-CN" altLang="en-US" dirty="0">
              <a:latin typeface="+mn-lt"/>
              <a:ea typeface="+mn-ea"/>
            </a:endParaRPr>
          </a:p>
          <a:p>
            <a:pPr marL="0" indent="0">
              <a:lnSpc>
                <a:spcPct val="250000"/>
              </a:lnSpc>
              <a:buNone/>
            </a:pPr>
            <a:endParaRPr lang="zh-CN" altLang="en-US" sz="1400" dirty="0">
              <a:latin typeface="+mn-lt"/>
              <a:ea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1400" dirty="0">
              <a:latin typeface="+mn-lt"/>
              <a:ea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1400" dirty="0">
              <a:latin typeface="+mn-lt"/>
              <a:ea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926510"/>
            <a:ext cx="9144000" cy="2302590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961877" y="2017722"/>
            <a:ext cx="2075498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诸</a:t>
            </a:r>
            <a:endParaRPr lang="en-US" altLang="zh-CN" sz="2400" b="1" dirty="0">
              <a:solidFill>
                <a:schemeClr val="tx2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葛</a:t>
            </a:r>
            <a:endParaRPr lang="en-US" altLang="zh-CN" sz="2400" b="1" dirty="0">
              <a:solidFill>
                <a:schemeClr val="tx2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457933" y="2168352"/>
            <a:ext cx="2228135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出师表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3449295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WWW.MOFER.COM.CN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6947436" y="-285094"/>
            <a:ext cx="1904236" cy="238794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696345" y="1524000"/>
            <a:ext cx="8096591" cy="18697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然侍卫之臣不懈于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内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，忠志之士忘身</a:t>
            </a:r>
          </a:p>
          <a:p>
            <a:pPr>
              <a:lnSpc>
                <a:spcPct val="130000"/>
              </a:lnSpc>
            </a:pPr>
            <a:endParaRPr lang="zh-CN" altLang="en-US" sz="3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于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外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者，盖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追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先帝之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殊遇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，欲报之于陛下也。</a:t>
            </a:r>
            <a:endParaRPr lang="en-US" altLang="zh-CN" sz="3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4243898" y="3510643"/>
            <a:ext cx="777138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厚遇</a:t>
            </a:r>
          </a:p>
        </p:txBody>
      </p:sp>
      <p:sp>
        <p:nvSpPr>
          <p:cNvPr id="12" name="文本框 3"/>
          <p:cNvSpPr txBox="1">
            <a:spLocks noChangeArrowheads="1"/>
          </p:cNvSpPr>
          <p:nvPr/>
        </p:nvSpPr>
        <p:spPr bwMode="auto">
          <a:xfrm>
            <a:off x="2467487" y="2167619"/>
            <a:ext cx="890420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追念</a:t>
            </a:r>
          </a:p>
        </p:txBody>
      </p:sp>
      <p:sp>
        <p:nvSpPr>
          <p:cNvPr id="13" name="文本框 2"/>
          <p:cNvSpPr txBox="1">
            <a:spLocks noChangeArrowheads="1"/>
          </p:cNvSpPr>
          <p:nvPr/>
        </p:nvSpPr>
        <p:spPr bwMode="auto">
          <a:xfrm>
            <a:off x="3671889" y="955733"/>
            <a:ext cx="785813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朝廷</a:t>
            </a:r>
          </a:p>
        </p:txBody>
      </p:sp>
      <p:sp>
        <p:nvSpPr>
          <p:cNvPr id="14" name="文本框 4"/>
          <p:cNvSpPr txBox="1">
            <a:spLocks noChangeArrowheads="1"/>
          </p:cNvSpPr>
          <p:nvPr/>
        </p:nvSpPr>
        <p:spPr bwMode="auto">
          <a:xfrm>
            <a:off x="761660" y="3518808"/>
            <a:ext cx="1744775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这里指疆场</a:t>
            </a:r>
          </a:p>
        </p:txBody>
      </p:sp>
      <p:sp>
        <p:nvSpPr>
          <p:cNvPr id="15" name="右箭头 14"/>
          <p:cNvSpPr/>
          <p:nvPr/>
        </p:nvSpPr>
        <p:spPr>
          <a:xfrm rot="16200000">
            <a:off x="2779940" y="2632982"/>
            <a:ext cx="220434" cy="212273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 rot="5400000">
            <a:off x="1236891" y="3286130"/>
            <a:ext cx="195943" cy="171450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 rot="5400000">
            <a:off x="4510770" y="3318790"/>
            <a:ext cx="195943" cy="171450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右箭头 20"/>
          <p:cNvSpPr/>
          <p:nvPr/>
        </p:nvSpPr>
        <p:spPr>
          <a:xfrm rot="16200000">
            <a:off x="3937428" y="1414319"/>
            <a:ext cx="220434" cy="212273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9"/>
          <p:cNvSpPr txBox="1">
            <a:spLocks noChangeArrowheads="1"/>
          </p:cNvSpPr>
          <p:nvPr/>
        </p:nvSpPr>
        <p:spPr bwMode="auto">
          <a:xfrm>
            <a:off x="1390309" y="1442018"/>
            <a:ext cx="7565912" cy="27699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诚宜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开张圣听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，以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光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先帝遗德，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2700" b="1" dirty="0">
              <a:solidFill>
                <a:srgbClr val="C0000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恢弘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志士之气，不宜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妄自菲薄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2700" b="1" dirty="0">
              <a:solidFill>
                <a:srgbClr val="C0000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引喻失义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，以塞忠谏之路也。</a:t>
            </a:r>
            <a:endParaRPr lang="en-US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6939271" y="-350409"/>
            <a:ext cx="1904236" cy="238794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1"/>
          <p:cNvSpPr txBox="1">
            <a:spLocks noChangeArrowheads="1"/>
          </p:cNvSpPr>
          <p:nvPr/>
        </p:nvSpPr>
        <p:spPr bwMode="auto">
          <a:xfrm>
            <a:off x="4847545" y="2030696"/>
            <a:ext cx="1389971" cy="3924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发扬光大</a:t>
            </a:r>
          </a:p>
        </p:txBody>
      </p:sp>
      <p:sp>
        <p:nvSpPr>
          <p:cNvPr id="27" name="文本框 3"/>
          <p:cNvSpPr txBox="1">
            <a:spLocks noChangeArrowheads="1"/>
          </p:cNvSpPr>
          <p:nvPr/>
        </p:nvSpPr>
        <p:spPr bwMode="auto">
          <a:xfrm>
            <a:off x="2961425" y="564698"/>
            <a:ext cx="3406719" cy="7155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扩大皇上听闻（的范围）。意思是要后主广泛听取意见</a:t>
            </a:r>
          </a:p>
        </p:txBody>
      </p:sp>
      <p:sp>
        <p:nvSpPr>
          <p:cNvPr id="28" name="文本框 2"/>
          <p:cNvSpPr txBox="1">
            <a:spLocks noChangeArrowheads="1"/>
          </p:cNvSpPr>
          <p:nvPr/>
        </p:nvSpPr>
        <p:spPr bwMode="auto">
          <a:xfrm>
            <a:off x="1543050" y="2055190"/>
            <a:ext cx="1494065" cy="3924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发扬，扩展</a:t>
            </a:r>
          </a:p>
        </p:txBody>
      </p:sp>
      <p:sp>
        <p:nvSpPr>
          <p:cNvPr id="29" name="文本框 4"/>
          <p:cNvSpPr txBox="1">
            <a:spLocks noChangeArrowheads="1"/>
          </p:cNvSpPr>
          <p:nvPr/>
        </p:nvSpPr>
        <p:spPr bwMode="auto">
          <a:xfrm>
            <a:off x="1535737" y="3113314"/>
            <a:ext cx="1669256" cy="3924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说话不恰当</a:t>
            </a:r>
          </a:p>
        </p:txBody>
      </p:sp>
      <p:sp>
        <p:nvSpPr>
          <p:cNvPr id="30" name="文本框 5"/>
          <p:cNvSpPr txBox="1">
            <a:spLocks noChangeArrowheads="1"/>
          </p:cNvSpPr>
          <p:nvPr/>
        </p:nvSpPr>
        <p:spPr bwMode="auto">
          <a:xfrm>
            <a:off x="5579269" y="3113656"/>
            <a:ext cx="2111489" cy="3924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随意地看轻自己</a:t>
            </a:r>
          </a:p>
        </p:txBody>
      </p:sp>
      <p:sp>
        <p:nvSpPr>
          <p:cNvPr id="43" name="左右箭头 42"/>
          <p:cNvSpPr/>
          <p:nvPr/>
        </p:nvSpPr>
        <p:spPr>
          <a:xfrm rot="19540170">
            <a:off x="2563587" y="1265465"/>
            <a:ext cx="383722" cy="212271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 rot="13158843">
            <a:off x="4416880" y="1967594"/>
            <a:ext cx="383722" cy="212271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6" name="右箭头 45"/>
          <p:cNvSpPr/>
          <p:nvPr/>
        </p:nvSpPr>
        <p:spPr>
          <a:xfrm rot="16200000">
            <a:off x="1714500" y="2465616"/>
            <a:ext cx="228601" cy="212272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8" name="右箭头 47"/>
          <p:cNvSpPr/>
          <p:nvPr/>
        </p:nvSpPr>
        <p:spPr>
          <a:xfrm rot="16200000">
            <a:off x="2114547" y="3551468"/>
            <a:ext cx="228601" cy="212272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9" name="左右箭头 48"/>
          <p:cNvSpPr/>
          <p:nvPr/>
        </p:nvSpPr>
        <p:spPr>
          <a:xfrm rot="13158843">
            <a:off x="6041574" y="2816681"/>
            <a:ext cx="383722" cy="212271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50" name="直接连接符 49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  <p:bldP spid="29" grpId="0" animBg="1"/>
      <p:bldP spid="30" grpId="0" animBg="1"/>
      <p:bldP spid="43" grpId="0" animBg="1"/>
      <p:bldP spid="44" grpId="0" animBg="1"/>
      <p:bldP spid="46" grpId="0" animBg="1"/>
      <p:bldP spid="48" grpId="0" animBg="1"/>
      <p:bldP spid="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6995581" y="-468446"/>
            <a:ext cx="1739081" cy="218083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2"/>
          <p:cNvSpPr txBox="1">
            <a:spLocks noChangeArrowheads="1"/>
          </p:cNvSpPr>
          <p:nvPr/>
        </p:nvSpPr>
        <p:spPr bwMode="auto">
          <a:xfrm>
            <a:off x="489857" y="1015263"/>
            <a:ext cx="8229600" cy="34301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译文：</a:t>
            </a:r>
            <a:r>
              <a:rPr lang="zh-CN" altLang="zh-CN" sz="2400" b="1" dirty="0">
                <a:latin typeface="+mn-ea"/>
              </a:rPr>
              <a:t>先帝创业还没有完成一半，就中途去世了。如今天下分为三国，我们蜀汉国立困弊，这真是危急存亡的时刻啊。</a:t>
            </a:r>
            <a:endParaRPr lang="en-US" altLang="zh-CN" sz="2400" b="1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2400" b="1" dirty="0">
                <a:latin typeface="+mn-ea"/>
              </a:rPr>
              <a:t>然而侍卫臣僚在内勤劳不懈，忠心的将士在外舍身忘死，</a:t>
            </a:r>
            <a:r>
              <a:rPr lang="zh-CN" altLang="en-US" sz="2400" b="1" dirty="0">
                <a:latin typeface="+mn-ea"/>
                <a:sym typeface="宋体" pitchFamily="2" charset="-122"/>
              </a:rPr>
              <a:t>大概是追念先帝对大家的特殊待遇，</a:t>
            </a:r>
            <a:r>
              <a:rPr lang="zh-CN" altLang="zh-CN" sz="2400" b="1" dirty="0">
                <a:latin typeface="+mn-ea"/>
              </a:rPr>
              <a:t>想在您的身上进行报答。您应该广泛听取臣下的意见，以发扬光大先帝遗留下的美德。激发志士的勇气，不应当妄自菲薄。援引不恰当的譬喻，以堵塞忠言进谏的道路。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445800" y="-334557"/>
            <a:ext cx="1461882" cy="18332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3"/>
          <p:cNvSpPr txBox="1">
            <a:spLocks noChangeArrowheads="1"/>
          </p:cNvSpPr>
          <p:nvPr/>
        </p:nvSpPr>
        <p:spPr bwMode="auto">
          <a:xfrm>
            <a:off x="433900" y="1127895"/>
            <a:ext cx="8269229" cy="3185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宫中府中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，俱为一体，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陟罚臧否，不宜异同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若有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作奸犯科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及为忠善者，宜付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有司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论其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刑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赏，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以昭陛下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平明之理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，不宜偏私，使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内外异法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也。</a:t>
            </a:r>
            <a:endParaRPr lang="zh-CN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文本框 3"/>
          <p:cNvSpPr txBox="1">
            <a:spLocks noChangeArrowheads="1"/>
          </p:cNvSpPr>
          <p:nvPr/>
        </p:nvSpPr>
        <p:spPr bwMode="auto">
          <a:xfrm>
            <a:off x="1201342" y="822552"/>
            <a:ext cx="2088866" cy="3462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指皇宫和丞相府中</a:t>
            </a:r>
          </a:p>
        </p:txBody>
      </p:sp>
      <p:sp>
        <p:nvSpPr>
          <p:cNvPr id="21" name="文本框 4"/>
          <p:cNvSpPr txBox="1">
            <a:spLocks noChangeArrowheads="1"/>
          </p:cNvSpPr>
          <p:nvPr/>
        </p:nvSpPr>
        <p:spPr bwMode="auto">
          <a:xfrm>
            <a:off x="4691064" y="394780"/>
            <a:ext cx="2501672" cy="90024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晋升、处罚，赞扬、批评，不应该（因在宫中或在丞相府中而）不同</a:t>
            </a:r>
          </a:p>
        </p:txBody>
      </p:sp>
      <p:sp>
        <p:nvSpPr>
          <p:cNvPr id="22" name="文本框 5"/>
          <p:cNvSpPr txBox="1">
            <a:spLocks noChangeArrowheads="1"/>
          </p:cNvSpPr>
          <p:nvPr/>
        </p:nvSpPr>
        <p:spPr bwMode="auto">
          <a:xfrm>
            <a:off x="638687" y="1915545"/>
            <a:ext cx="2520893" cy="3462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做奸邪事情，触犯科条</a:t>
            </a:r>
          </a:p>
        </p:txBody>
      </p:sp>
      <p:sp>
        <p:nvSpPr>
          <p:cNvPr id="23" name="文本框 6"/>
          <p:cNvSpPr txBox="1">
            <a:spLocks noChangeArrowheads="1"/>
          </p:cNvSpPr>
          <p:nvPr/>
        </p:nvSpPr>
        <p:spPr bwMode="auto">
          <a:xfrm>
            <a:off x="4720150" y="1935616"/>
            <a:ext cx="1762294" cy="3462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负责专职的官员</a:t>
            </a:r>
          </a:p>
        </p:txBody>
      </p:sp>
      <p:sp>
        <p:nvSpPr>
          <p:cNvPr id="24" name="文本框 8"/>
          <p:cNvSpPr txBox="1">
            <a:spLocks noChangeArrowheads="1"/>
          </p:cNvSpPr>
          <p:nvPr/>
        </p:nvSpPr>
        <p:spPr bwMode="auto">
          <a:xfrm>
            <a:off x="7334591" y="2151460"/>
            <a:ext cx="405152" cy="3462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罚</a:t>
            </a:r>
          </a:p>
        </p:txBody>
      </p:sp>
      <p:sp>
        <p:nvSpPr>
          <p:cNvPr id="25" name="文本框 9"/>
          <p:cNvSpPr txBox="1">
            <a:spLocks noChangeArrowheads="1"/>
          </p:cNvSpPr>
          <p:nvPr/>
        </p:nvSpPr>
        <p:spPr bwMode="auto">
          <a:xfrm>
            <a:off x="6018778" y="3191896"/>
            <a:ext cx="2725172" cy="3462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宫中和丞相府的赏罚不同</a:t>
            </a:r>
          </a:p>
        </p:txBody>
      </p:sp>
      <p:sp>
        <p:nvSpPr>
          <p:cNvPr id="26" name="文本框 1"/>
          <p:cNvSpPr txBox="1">
            <a:spLocks noChangeArrowheads="1"/>
          </p:cNvSpPr>
          <p:nvPr/>
        </p:nvSpPr>
        <p:spPr bwMode="auto">
          <a:xfrm>
            <a:off x="3115529" y="3192915"/>
            <a:ext cx="1791210" cy="3462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公平清明的治理</a:t>
            </a:r>
          </a:p>
        </p:txBody>
      </p:sp>
      <p:sp>
        <p:nvSpPr>
          <p:cNvPr id="29" name="左右箭头 28"/>
          <p:cNvSpPr/>
          <p:nvPr/>
        </p:nvSpPr>
        <p:spPr>
          <a:xfrm rot="19540170">
            <a:off x="785656" y="1071462"/>
            <a:ext cx="383722" cy="1900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左右箭头 29"/>
          <p:cNvSpPr/>
          <p:nvPr/>
        </p:nvSpPr>
        <p:spPr>
          <a:xfrm rot="18294744">
            <a:off x="4302883" y="991979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1" name="左右箭头 30"/>
          <p:cNvSpPr/>
          <p:nvPr/>
        </p:nvSpPr>
        <p:spPr>
          <a:xfrm rot="9001988">
            <a:off x="6902899" y="2339360"/>
            <a:ext cx="383722" cy="173628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 rot="16200000">
            <a:off x="1816554" y="2322739"/>
            <a:ext cx="220434" cy="212273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左右箭头 33"/>
          <p:cNvSpPr/>
          <p:nvPr/>
        </p:nvSpPr>
        <p:spPr>
          <a:xfrm rot="19714251">
            <a:off x="2670027" y="3514745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左右箭头 34"/>
          <p:cNvSpPr/>
          <p:nvPr/>
        </p:nvSpPr>
        <p:spPr>
          <a:xfrm rot="16902197">
            <a:off x="6281939" y="3610977"/>
            <a:ext cx="268130" cy="157892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6" name="右箭头 35"/>
          <p:cNvSpPr/>
          <p:nvPr/>
        </p:nvSpPr>
        <p:spPr>
          <a:xfrm rot="16200000">
            <a:off x="5533719" y="2330789"/>
            <a:ext cx="220434" cy="212273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458042" y="-310401"/>
            <a:ext cx="1449194" cy="181731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2"/>
          <p:cNvSpPr txBox="1">
            <a:spLocks noChangeArrowheads="1"/>
          </p:cNvSpPr>
          <p:nvPr/>
        </p:nvSpPr>
        <p:spPr bwMode="auto">
          <a:xfrm>
            <a:off x="1052673" y="906897"/>
            <a:ext cx="6988459" cy="33932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译文：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皇宫和丞相府中</a:t>
            </a:r>
            <a:r>
              <a:rPr lang="zh-CN" altLang="zh-CN" sz="2400" b="1" dirty="0">
                <a:latin typeface="宋体" pitchFamily="2" charset="-122"/>
              </a:rPr>
              <a:t>都是一个整体，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晋升、处罚、赞扬、批评，不应该（因在宫中或在丞相府中而）不同。</a:t>
            </a:r>
            <a:r>
              <a:rPr lang="zh-CN" altLang="zh-CN" sz="2400" b="1" dirty="0">
                <a:latin typeface="宋体" pitchFamily="2" charset="-122"/>
              </a:rPr>
              <a:t>如有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做奸邪事情，触犯科条</a:t>
            </a:r>
            <a:r>
              <a:rPr lang="zh-CN" altLang="zh-CN" sz="2400" b="1" dirty="0">
                <a:latin typeface="宋体" pitchFamily="2" charset="-122"/>
              </a:rPr>
              <a:t>的人，或行为忠善的人，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应该交给负责专职的官员，判定他们受罚或者受赏</a:t>
            </a:r>
            <a:r>
              <a:rPr lang="zh-CN" altLang="zh-CN" sz="2400" b="1" dirty="0">
                <a:latin typeface="宋体" pitchFamily="2" charset="-122"/>
              </a:rPr>
              <a:t>，以显示陛下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公平清明的治理</a:t>
            </a:r>
            <a:r>
              <a:rPr lang="zh-CN" altLang="zh-CN" sz="2400" b="1" dirty="0">
                <a:latin typeface="宋体" pitchFamily="2" charset="-122"/>
              </a:rPr>
              <a:t>。不应该有所偏爱，使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宫中和丞相府的赏罚不同</a:t>
            </a:r>
            <a:r>
              <a:rPr lang="zh-CN" altLang="zh-CN" sz="2400" b="1" dirty="0">
                <a:latin typeface="宋体" pitchFamily="2" charset="-122"/>
              </a:rPr>
              <a:t>。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3"/>
          <p:cNvSpPr txBox="1">
            <a:spLocks noChangeArrowheads="1"/>
          </p:cNvSpPr>
          <p:nvPr/>
        </p:nvSpPr>
        <p:spPr bwMode="auto">
          <a:xfrm>
            <a:off x="837362" y="299434"/>
            <a:ext cx="7620839" cy="43165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30000"/>
              </a:lnSpc>
            </a:pPr>
            <a:r>
              <a:rPr lang="en-US" altLang="zh-CN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将军向宠，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性行淑均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，晓畅军事，</a:t>
            </a:r>
          </a:p>
          <a:p>
            <a:pPr>
              <a:lnSpc>
                <a:spcPct val="23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试用于昔日，先帝称之曰能，是以众议举宠为督。愚以为营中之事，悉以咨之，必能使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行阵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和睦，优劣得所。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6"/>
          <p:cNvSpPr txBox="1">
            <a:spLocks noChangeArrowheads="1"/>
          </p:cNvSpPr>
          <p:nvPr/>
        </p:nvSpPr>
        <p:spPr bwMode="auto">
          <a:xfrm>
            <a:off x="1344602" y="3371817"/>
            <a:ext cx="1765646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行伍，部队</a:t>
            </a:r>
          </a:p>
        </p:txBody>
      </p:sp>
      <p:sp>
        <p:nvSpPr>
          <p:cNvPr id="24" name="文本框 6"/>
          <p:cNvSpPr txBox="1">
            <a:spLocks noChangeArrowheads="1"/>
          </p:cNvSpPr>
          <p:nvPr/>
        </p:nvSpPr>
        <p:spPr bwMode="auto">
          <a:xfrm>
            <a:off x="2952618" y="1391002"/>
            <a:ext cx="2649694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性情品德善良公正</a:t>
            </a:r>
          </a:p>
        </p:txBody>
      </p:sp>
      <p:pic>
        <p:nvPicPr>
          <p:cNvPr id="25" name="图片 24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458042" y="-310401"/>
            <a:ext cx="1449194" cy="1817315"/>
          </a:xfrm>
          <a:prstGeom prst="rect">
            <a:avLst/>
          </a:prstGeom>
        </p:spPr>
      </p:pic>
      <p:sp>
        <p:nvSpPr>
          <p:cNvPr id="27" name="右箭头 26"/>
          <p:cNvSpPr/>
          <p:nvPr/>
        </p:nvSpPr>
        <p:spPr>
          <a:xfrm rot="5400000">
            <a:off x="4241348" y="1179395"/>
            <a:ext cx="213649" cy="190079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左右箭头 27"/>
          <p:cNvSpPr/>
          <p:nvPr/>
        </p:nvSpPr>
        <p:spPr>
          <a:xfrm rot="18294744">
            <a:off x="1028430" y="3648247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9" name="文本框 12"/>
          <p:cNvSpPr txBox="1">
            <a:spLocks noChangeArrowheads="1"/>
          </p:cNvSpPr>
          <p:nvPr/>
        </p:nvSpPr>
        <p:spPr bwMode="auto">
          <a:xfrm>
            <a:off x="959997" y="1059824"/>
            <a:ext cx="7240625" cy="3185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译文：</a:t>
            </a:r>
            <a:r>
              <a:rPr lang="zh-CN" altLang="zh-CN" sz="2700" b="1" dirty="0">
                <a:latin typeface="宋体" pitchFamily="2" charset="-122"/>
              </a:rPr>
              <a:t>将军向宠，</a:t>
            </a:r>
            <a:r>
              <a:rPr lang="zh-CN" altLang="en-US" sz="2700" b="1" dirty="0">
                <a:latin typeface="宋体" pitchFamily="2" charset="-122"/>
                <a:sym typeface="宋体" pitchFamily="2" charset="-122"/>
              </a:rPr>
              <a:t>性情品德善良公正</a:t>
            </a:r>
            <a:r>
              <a:rPr lang="zh-CN" altLang="zh-CN" sz="2700" b="1" dirty="0">
                <a:latin typeface="宋体" pitchFamily="2" charset="-122"/>
              </a:rPr>
              <a:t>，又通晓军事。过去经过试用，先帝称赞他很有才能，因此众人商议推举他做中部督。我认为禁军营中的事都去咨问于他，必能使</a:t>
            </a:r>
            <a:r>
              <a:rPr lang="zh-CN" altLang="en-US" sz="2700" b="1" dirty="0">
                <a:latin typeface="宋体" pitchFamily="2" charset="-122"/>
                <a:sym typeface="宋体" pitchFamily="2" charset="-122"/>
              </a:rPr>
              <a:t>部队</a:t>
            </a:r>
            <a:r>
              <a:rPr lang="zh-CN" altLang="zh-CN" sz="2700" b="1" dirty="0">
                <a:latin typeface="宋体" pitchFamily="2" charset="-122"/>
              </a:rPr>
              <a:t>和睦，</a:t>
            </a:r>
            <a:r>
              <a:rPr lang="zh-CN" altLang="en-US" sz="2700" b="1" dirty="0">
                <a:latin typeface="宋体" pitchFamily="2" charset="-122"/>
                <a:sym typeface="宋体" pitchFamily="2" charset="-122"/>
              </a:rPr>
              <a:t>才能高的和才能低的都得到合理的安排</a:t>
            </a:r>
            <a:r>
              <a:rPr lang="zh-CN" altLang="zh-CN" sz="2700" b="1" dirty="0">
                <a:latin typeface="宋体" pitchFamily="2" charset="-122"/>
              </a:rPr>
              <a:t>。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10" name="文本框 3"/>
          <p:cNvSpPr txBox="1">
            <a:spLocks noChangeArrowheads="1"/>
          </p:cNvSpPr>
          <p:nvPr/>
        </p:nvSpPr>
        <p:spPr bwMode="auto">
          <a:xfrm>
            <a:off x="424131" y="1325013"/>
            <a:ext cx="8298085" cy="21467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亲贤臣，远小人，此先汉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所以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兴隆也；亲小人，远贤臣，此后汉所以倾颓也。先帝在时，每与臣论此事，未尝不叹息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痛恨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于桓、灵也。</a:t>
            </a:r>
          </a:p>
        </p:txBody>
      </p:sp>
      <p:sp>
        <p:nvSpPr>
          <p:cNvPr id="13" name="文本框 6"/>
          <p:cNvSpPr txBox="1">
            <a:spLocks noChangeArrowheads="1"/>
          </p:cNvSpPr>
          <p:nvPr/>
        </p:nvSpPr>
        <p:spPr bwMode="auto">
          <a:xfrm>
            <a:off x="4134654" y="3677638"/>
            <a:ext cx="2375617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感到痛心、遗憾</a:t>
            </a:r>
          </a:p>
        </p:txBody>
      </p:sp>
      <p:sp>
        <p:nvSpPr>
          <p:cNvPr id="14" name="文本框 6"/>
          <p:cNvSpPr txBox="1">
            <a:spLocks noChangeArrowheads="1"/>
          </p:cNvSpPr>
          <p:nvPr/>
        </p:nvSpPr>
        <p:spPr bwMode="auto">
          <a:xfrm>
            <a:off x="4995880" y="622362"/>
            <a:ext cx="2035985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这里表示原因</a:t>
            </a:r>
          </a:p>
        </p:txBody>
      </p:sp>
      <p:sp>
        <p:nvSpPr>
          <p:cNvPr id="15" name="右箭头 14"/>
          <p:cNvSpPr/>
          <p:nvPr/>
        </p:nvSpPr>
        <p:spPr>
          <a:xfrm rot="5400000" flipH="1">
            <a:off x="5843792" y="1236374"/>
            <a:ext cx="270453" cy="212500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 rot="16200000" flipH="1">
            <a:off x="5090378" y="3369436"/>
            <a:ext cx="239867" cy="223768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62848" y="80654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87357" y="417002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研讨课文</a:t>
            </a:r>
          </a:p>
        </p:txBody>
      </p:sp>
      <p:pic>
        <p:nvPicPr>
          <p:cNvPr id="10" name="图片 9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11" name="文本框 12"/>
          <p:cNvSpPr txBox="1">
            <a:spLocks noChangeArrowheads="1"/>
          </p:cNvSpPr>
          <p:nvPr/>
        </p:nvSpPr>
        <p:spPr bwMode="auto">
          <a:xfrm>
            <a:off x="858793" y="1281263"/>
            <a:ext cx="7409444" cy="2562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译文：</a:t>
            </a:r>
            <a:r>
              <a:rPr lang="zh-CN" altLang="zh-CN" sz="2700" b="1" dirty="0">
                <a:solidFill>
                  <a:srgbClr val="C00000"/>
                </a:solidFill>
                <a:latin typeface="宋体" pitchFamily="2" charset="-122"/>
              </a:rPr>
              <a:t>亲近贤臣，疏远小人</a:t>
            </a:r>
            <a:r>
              <a:rPr lang="zh-CN" altLang="zh-CN" sz="2700" b="1" dirty="0">
                <a:latin typeface="宋体" pitchFamily="2" charset="-122"/>
              </a:rPr>
              <a:t>，这是前汉所以</a:t>
            </a:r>
            <a:r>
              <a:rPr lang="zh-CN" altLang="zh-CN" sz="2700" b="1" dirty="0">
                <a:solidFill>
                  <a:srgbClr val="C00000"/>
                </a:solidFill>
                <a:latin typeface="宋体" pitchFamily="2" charset="-122"/>
              </a:rPr>
              <a:t>兴盛</a:t>
            </a:r>
            <a:r>
              <a:rPr lang="zh-CN" altLang="zh-CN" sz="2700" b="1" dirty="0">
                <a:latin typeface="宋体" pitchFamily="2" charset="-122"/>
              </a:rPr>
              <a:t>的原因；</a:t>
            </a:r>
            <a:r>
              <a:rPr lang="zh-CN" altLang="zh-CN" sz="2700" b="1" dirty="0">
                <a:solidFill>
                  <a:srgbClr val="C00000"/>
                </a:solidFill>
                <a:latin typeface="宋体" pitchFamily="2" charset="-122"/>
              </a:rPr>
              <a:t>亲近小人，疏远贤臣</a:t>
            </a:r>
            <a:r>
              <a:rPr lang="zh-CN" altLang="zh-CN" sz="2700" b="1" dirty="0">
                <a:latin typeface="宋体" pitchFamily="2" charset="-122"/>
              </a:rPr>
              <a:t>，这是后汉之所以</a:t>
            </a:r>
            <a:r>
              <a:rPr lang="zh-CN" altLang="zh-CN" sz="2700" b="1" dirty="0">
                <a:solidFill>
                  <a:srgbClr val="C00000"/>
                </a:solidFill>
                <a:latin typeface="宋体" pitchFamily="2" charset="-122"/>
              </a:rPr>
              <a:t>衰败</a:t>
            </a:r>
            <a:r>
              <a:rPr lang="zh-CN" altLang="zh-CN" sz="2700" b="1" dirty="0">
                <a:latin typeface="宋体" pitchFamily="2" charset="-122"/>
              </a:rPr>
              <a:t>的原因。先帝在世时，每次与臣谈论这事，没有不感到痛心、遗憾桓帝、灵帝时期的</a:t>
            </a:r>
            <a:r>
              <a:rPr lang="zh-CN" altLang="zh-CN" sz="2700" b="1" dirty="0">
                <a:solidFill>
                  <a:srgbClr val="C00000"/>
                </a:solidFill>
                <a:latin typeface="宋体" pitchFamily="2" charset="-122"/>
              </a:rPr>
              <a:t>腐败</a:t>
            </a:r>
            <a:r>
              <a:rPr lang="zh-CN" altLang="zh-CN" sz="2700" b="1" dirty="0">
                <a:latin typeface="宋体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9" name="文本框 3"/>
          <p:cNvSpPr txBox="1">
            <a:spLocks noChangeArrowheads="1"/>
          </p:cNvSpPr>
          <p:nvPr/>
        </p:nvSpPr>
        <p:spPr bwMode="auto">
          <a:xfrm>
            <a:off x="1019293" y="1104280"/>
            <a:ext cx="7074516" cy="9833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侍中、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尚书、长史、参军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，此悉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贞良死节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之臣，愿陛下亲之信之，则汉室之隆，可计日而待也。</a:t>
            </a:r>
          </a:p>
        </p:txBody>
      </p:sp>
      <p:sp>
        <p:nvSpPr>
          <p:cNvPr id="11" name="文本框 6"/>
          <p:cNvSpPr txBox="1">
            <a:spLocks noChangeArrowheads="1"/>
          </p:cNvSpPr>
          <p:nvPr/>
        </p:nvSpPr>
        <p:spPr bwMode="auto">
          <a:xfrm>
            <a:off x="2789719" y="543864"/>
            <a:ext cx="2223383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都是古代官职名</a:t>
            </a:r>
          </a:p>
        </p:txBody>
      </p:sp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4717743" y="2165546"/>
            <a:ext cx="3366970" cy="777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坚贞可靠、能够以死报国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983709" y="2780697"/>
            <a:ext cx="7178278" cy="16204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译文：</a:t>
            </a:r>
            <a:r>
              <a:rPr lang="zh-CN" altLang="zh-CN" sz="2400" b="1" dirty="0">
                <a:latin typeface="宋体" pitchFamily="2" charset="-122"/>
              </a:rPr>
              <a:t>侍中、尚书、长史、参军，这些人都是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坚贞可靠、能够以死报国的忠臣</a:t>
            </a:r>
            <a:r>
              <a:rPr lang="zh-CN" altLang="zh-CN" sz="2400" b="1" dirty="0">
                <a:latin typeface="宋体" pitchFamily="2" charset="-122"/>
              </a:rPr>
              <a:t>。希望陛下亲近他们，信任他们，那么汉朝的复兴，就会指日可待了。</a:t>
            </a:r>
          </a:p>
        </p:txBody>
      </p:sp>
      <p:sp>
        <p:nvSpPr>
          <p:cNvPr id="14" name="左右箭头 13"/>
          <p:cNvSpPr/>
          <p:nvPr/>
        </p:nvSpPr>
        <p:spPr>
          <a:xfrm rot="19714251">
            <a:off x="2302981" y="839158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手杖形箭头 15"/>
          <p:cNvSpPr/>
          <p:nvPr/>
        </p:nvSpPr>
        <p:spPr>
          <a:xfrm rot="5400000">
            <a:off x="7867383" y="1801439"/>
            <a:ext cx="888643" cy="41534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30288"/>
              <a:gd name="adj5" fmla="val 75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810" y="-13812"/>
            <a:ext cx="2576513" cy="141065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3362" y="230506"/>
            <a:ext cx="1947386" cy="697706"/>
          </a:xfrm>
        </p:spPr>
        <p:txBody>
          <a:bodyPr/>
          <a:lstStyle/>
          <a:p>
            <a:r>
              <a:rPr lang="zh-CN" altLang="en-US" sz="330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</a:rPr>
              <a:t>教学目标：</a:t>
            </a:r>
          </a:p>
        </p:txBody>
      </p:sp>
      <p:sp>
        <p:nvSpPr>
          <p:cNvPr id="50" name="任意多边形 49"/>
          <p:cNvSpPr/>
          <p:nvPr/>
        </p:nvSpPr>
        <p:spPr bwMode="auto">
          <a:xfrm>
            <a:off x="1191685" y="1330303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04269" y="1129529"/>
            <a:ext cx="6635524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cs typeface="微软雅黑" charset="-122"/>
              </a:rPr>
              <a:t>1.</a:t>
            </a:r>
            <a:r>
              <a:rPr lang="zh-CN" altLang="en-US" sz="2100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cs typeface="微软雅黑" charset="-122"/>
              </a:rPr>
              <a:t>掌握重点文言实词的用法，积累文言知识，逐步提高文言文的朗读和翻译能力，能够背诵课文的重点段落。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23362" y="928211"/>
            <a:ext cx="8858726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对象 7">
            <a:hlinkClick r:id="" action="ppaction://ole?verb=0"/>
          </p:cNvPr>
          <p:cNvGraphicFramePr/>
          <p:nvPr/>
        </p:nvGraphicFramePr>
        <p:xfrm>
          <a:off x="4580164" y="2515280"/>
          <a:ext cx="6858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5" imgW="2743200" imgH="5181600" progId="Equation.3">
                  <p:embed/>
                </p:oleObj>
              </mc:Choice>
              <mc:Fallback>
                <p:oleObj r:id="rId5" imgW="2743200" imgH="5181600" progId="Equation.3">
                  <p:embed/>
                  <p:pic>
                    <p:nvPicPr>
                      <p:cNvPr id="0" name="图片 1024" descr="image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0164" y="2515280"/>
                        <a:ext cx="685800" cy="161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504269" y="3369944"/>
            <a:ext cx="6498472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cs typeface="微软雅黑" charset="-122"/>
              </a:rPr>
              <a:t>3.</a:t>
            </a:r>
            <a:r>
              <a:rPr lang="zh-CN" altLang="en-US" sz="2100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cs typeface="微软雅黑" charset="-122"/>
              </a:rPr>
              <a:t>感受诸葛亮复杂的情感，诸葛亮的人品、气节，以及这篇千古名文的魅力。</a:t>
            </a:r>
          </a:p>
        </p:txBody>
      </p:sp>
      <p:sp>
        <p:nvSpPr>
          <p:cNvPr id="12" name="任意多边形 11"/>
          <p:cNvSpPr/>
          <p:nvPr/>
        </p:nvSpPr>
        <p:spPr bwMode="auto">
          <a:xfrm>
            <a:off x="1191685" y="2435023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rgbClr val="8B8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任意多边形 12"/>
          <p:cNvSpPr/>
          <p:nvPr/>
        </p:nvSpPr>
        <p:spPr bwMode="auto">
          <a:xfrm>
            <a:off x="1191685" y="3551194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04269" y="2235432"/>
            <a:ext cx="6553349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cs typeface="微软雅黑" charset="-122"/>
              </a:rPr>
              <a:t>2.</a:t>
            </a:r>
            <a:r>
              <a:rPr lang="zh-CN" altLang="en-US" sz="2100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cs typeface="微软雅黑" charset="-122"/>
              </a:rPr>
              <a:t>了解“表”这种文言文体的一般知识，整体感知课文内容，培养学生探究性阅读和迁移性阅读的能力。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"/>
          <p:cNvSpPr txBox="1">
            <a:spLocks noChangeArrowheads="1"/>
          </p:cNvSpPr>
          <p:nvPr/>
        </p:nvSpPr>
        <p:spPr bwMode="auto">
          <a:xfrm>
            <a:off x="1415286" y="700960"/>
            <a:ext cx="7265077" cy="38087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 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臣本布衣，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躬耕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于南阳，苟全性</a:t>
            </a:r>
          </a:p>
          <a:p>
            <a:endParaRPr lang="zh-CN" altLang="en-US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命于乱世，不求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闻达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于诸侯。先帝不</a:t>
            </a:r>
          </a:p>
          <a:p>
            <a:endParaRPr lang="zh-CN" altLang="en-US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以臣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卑鄙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猥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自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枉屈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，三顾臣于草庐</a:t>
            </a:r>
          </a:p>
          <a:p>
            <a:endParaRPr lang="zh-CN" altLang="en-US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之中，咨臣以当世之事，由是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感激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遂许先帝以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驱驰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726831" y="-185835"/>
            <a:ext cx="1142383" cy="1432568"/>
          </a:xfrm>
          <a:prstGeom prst="rect">
            <a:avLst/>
          </a:prstGeom>
        </p:spPr>
      </p:pic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299433" y="1940272"/>
            <a:ext cx="1796603" cy="7155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社会地位低微，见识短浅</a:t>
            </a:r>
          </a:p>
        </p:txBody>
      </p:sp>
      <p:sp>
        <p:nvSpPr>
          <p:cNvPr id="13" name="文本框 3"/>
          <p:cNvSpPr txBox="1">
            <a:spLocks noChangeArrowheads="1"/>
          </p:cNvSpPr>
          <p:nvPr/>
        </p:nvSpPr>
        <p:spPr bwMode="auto">
          <a:xfrm>
            <a:off x="4544197" y="4003569"/>
            <a:ext cx="1308497" cy="777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奔走效劳</a:t>
            </a:r>
          </a:p>
        </p:txBody>
      </p:sp>
      <p:sp>
        <p:nvSpPr>
          <p:cNvPr id="14" name="文本框 6"/>
          <p:cNvSpPr txBox="1">
            <a:spLocks noChangeArrowheads="1"/>
          </p:cNvSpPr>
          <p:nvPr/>
        </p:nvSpPr>
        <p:spPr bwMode="auto">
          <a:xfrm>
            <a:off x="4687340" y="2014939"/>
            <a:ext cx="1390650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屈尊就卑</a:t>
            </a: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4976763" y="349440"/>
            <a:ext cx="1350169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亲身耕种</a:t>
            </a:r>
          </a:p>
        </p:txBody>
      </p:sp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4749303" y="1163812"/>
            <a:ext cx="1976438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有名望，显贵</a:t>
            </a:r>
          </a:p>
        </p:txBody>
      </p:sp>
      <p:sp>
        <p:nvSpPr>
          <p:cNvPr id="17" name="文本框 6"/>
          <p:cNvSpPr txBox="1">
            <a:spLocks noChangeArrowheads="1"/>
          </p:cNvSpPr>
          <p:nvPr/>
        </p:nvSpPr>
        <p:spPr bwMode="auto">
          <a:xfrm>
            <a:off x="1917274" y="2824984"/>
            <a:ext cx="3984470" cy="3924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辱。这里有</a:t>
            </a:r>
            <a:r>
              <a:rPr lang="en-US" altLang="zh-CN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“</a:t>
            </a:r>
            <a:r>
              <a:rPr lang="zh-CN" altLang="en-US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降低身份</a:t>
            </a:r>
            <a:r>
              <a:rPr lang="en-US" altLang="zh-CN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”</a:t>
            </a:r>
            <a:r>
              <a:rPr lang="zh-CN" altLang="en-US" sz="21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的意思</a:t>
            </a:r>
          </a:p>
        </p:txBody>
      </p:sp>
      <p:sp>
        <p:nvSpPr>
          <p:cNvPr id="18" name="文本框 6"/>
          <p:cNvSpPr txBox="1">
            <a:spLocks noChangeArrowheads="1"/>
          </p:cNvSpPr>
          <p:nvPr/>
        </p:nvSpPr>
        <p:spPr bwMode="auto">
          <a:xfrm>
            <a:off x="7095017" y="3192518"/>
            <a:ext cx="1390650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感奋激发</a:t>
            </a:r>
          </a:p>
        </p:txBody>
      </p:sp>
      <p:sp>
        <p:nvSpPr>
          <p:cNvPr id="21" name="左右箭头 20"/>
          <p:cNvSpPr/>
          <p:nvPr/>
        </p:nvSpPr>
        <p:spPr>
          <a:xfrm rot="19714251">
            <a:off x="4447313" y="559042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3" name="左右箭头 22"/>
          <p:cNvSpPr/>
          <p:nvPr/>
        </p:nvSpPr>
        <p:spPr>
          <a:xfrm rot="19714251">
            <a:off x="4281497" y="1397778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左右箭头 23"/>
          <p:cNvSpPr/>
          <p:nvPr/>
        </p:nvSpPr>
        <p:spPr>
          <a:xfrm rot="2290031">
            <a:off x="2214438" y="2228467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左右箭头 26"/>
          <p:cNvSpPr/>
          <p:nvPr/>
        </p:nvSpPr>
        <p:spPr>
          <a:xfrm rot="19714251">
            <a:off x="4308864" y="2217196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右箭头 27"/>
          <p:cNvSpPr/>
          <p:nvPr/>
        </p:nvSpPr>
        <p:spPr>
          <a:xfrm rot="5400000">
            <a:off x="3326775" y="2785861"/>
            <a:ext cx="202843" cy="19479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左右箭头 28"/>
          <p:cNvSpPr/>
          <p:nvPr/>
        </p:nvSpPr>
        <p:spPr>
          <a:xfrm>
            <a:off x="6795595" y="3308158"/>
            <a:ext cx="355251" cy="177967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左右箭头 29"/>
          <p:cNvSpPr/>
          <p:nvPr/>
        </p:nvSpPr>
        <p:spPr>
          <a:xfrm>
            <a:off x="4166695" y="4156554"/>
            <a:ext cx="355251" cy="177967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9" name="文本框 12"/>
          <p:cNvSpPr txBox="1">
            <a:spLocks noChangeArrowheads="1"/>
          </p:cNvSpPr>
          <p:nvPr/>
        </p:nvSpPr>
        <p:spPr bwMode="auto">
          <a:xfrm>
            <a:off x="935294" y="1135907"/>
            <a:ext cx="7236350" cy="28392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译文：</a:t>
            </a:r>
            <a:r>
              <a:rPr lang="zh-CN" altLang="zh-CN" sz="2400" b="1" dirty="0">
                <a:latin typeface="宋体" pitchFamily="2" charset="-122"/>
              </a:rPr>
              <a:t>我原本是一个平民，在南阳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亲身耕种</a:t>
            </a:r>
            <a:r>
              <a:rPr lang="zh-CN" altLang="zh-CN" sz="2400" b="1" dirty="0">
                <a:latin typeface="宋体" pitchFamily="2" charset="-122"/>
              </a:rPr>
              <a:t>。只想在乱世里苟全性命，不求在诸侯间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有名望，显贵</a:t>
            </a:r>
            <a:r>
              <a:rPr lang="zh-CN" altLang="zh-CN" sz="2400" b="1" dirty="0">
                <a:latin typeface="宋体" pitchFamily="2" charset="-122"/>
              </a:rPr>
              <a:t>。先帝不因为我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社会地位低微，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见识短浅</a:t>
            </a:r>
            <a:r>
              <a:rPr lang="zh-CN" altLang="zh-CN" sz="2400" b="1" dirty="0">
                <a:solidFill>
                  <a:srgbClr val="FF0000"/>
                </a:solidFill>
                <a:latin typeface="宋体" pitchFamily="2" charset="-122"/>
              </a:rPr>
              <a:t>，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亲自降低身份</a:t>
            </a:r>
            <a:r>
              <a:rPr lang="zh-CN" altLang="zh-CN" sz="2400" b="1" dirty="0">
                <a:latin typeface="宋体" pitchFamily="2" charset="-12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屈尊就卑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，</a:t>
            </a:r>
            <a:r>
              <a:rPr lang="zh-CN" altLang="zh-CN" sz="2400" b="1" dirty="0">
                <a:latin typeface="宋体" pitchFamily="2" charset="-122"/>
              </a:rPr>
              <a:t>三次到草庐中来拜访我。向我询问天下大事，由此使我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感奋激发</a:t>
            </a:r>
            <a:r>
              <a:rPr lang="zh-CN" altLang="zh-CN" sz="2400" b="1" dirty="0">
                <a:latin typeface="宋体" pitchFamily="2" charset="-122"/>
              </a:rPr>
              <a:t>，而同意为先帝奔走效劳。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62848" y="80654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87357" y="417002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研讨课文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8" name="文本框 3"/>
          <p:cNvSpPr txBox="1">
            <a:spLocks noChangeArrowheads="1"/>
          </p:cNvSpPr>
          <p:nvPr/>
        </p:nvSpPr>
        <p:spPr bwMode="auto">
          <a:xfrm>
            <a:off x="1492592" y="1209708"/>
            <a:ext cx="5844778" cy="1149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后值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倾覆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，受任于败军之际，奉命于危难之间，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尔来  二十有一年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矣。</a:t>
            </a:r>
          </a:p>
        </p:txBody>
      </p:sp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3111924" y="799865"/>
            <a:ext cx="3396854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覆灭，颠覆。这里指兵败</a:t>
            </a:r>
          </a:p>
        </p:txBody>
      </p:sp>
      <p:sp>
        <p:nvSpPr>
          <p:cNvPr id="12" name="文本框 12"/>
          <p:cNvSpPr txBox="1">
            <a:spLocks noChangeArrowheads="1"/>
          </p:cNvSpPr>
          <p:nvPr/>
        </p:nvSpPr>
        <p:spPr bwMode="auto">
          <a:xfrm>
            <a:off x="1096565" y="3073070"/>
            <a:ext cx="7104057" cy="11033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译文：</a:t>
            </a:r>
            <a:r>
              <a:rPr lang="zh-CN" altLang="zh-CN" sz="2400" b="1" dirty="0">
                <a:latin typeface="宋体" pitchFamily="2" charset="-122"/>
              </a:rPr>
              <a:t>后来遭遇兵败，我在军事失利之际接受任命，形势危急之时奉命出使，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自那时</a:t>
            </a:r>
            <a:r>
              <a:rPr lang="zh-CN" altLang="zh-CN" sz="2400" b="1" dirty="0">
                <a:latin typeface="宋体" pitchFamily="2" charset="-122"/>
              </a:rPr>
              <a:t>以来二十一年了。</a:t>
            </a:r>
          </a:p>
        </p:txBody>
      </p:sp>
      <p:sp>
        <p:nvSpPr>
          <p:cNvPr id="13" name="文本框 6"/>
          <p:cNvSpPr txBox="1">
            <a:spLocks noChangeArrowheads="1"/>
          </p:cNvSpPr>
          <p:nvPr/>
        </p:nvSpPr>
        <p:spPr bwMode="auto">
          <a:xfrm>
            <a:off x="2368975" y="2496941"/>
            <a:ext cx="1669256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自那时以来</a:t>
            </a:r>
          </a:p>
        </p:txBody>
      </p:sp>
      <p:sp>
        <p:nvSpPr>
          <p:cNvPr id="14" name="文本框 6"/>
          <p:cNvSpPr txBox="1">
            <a:spLocks noChangeArrowheads="1"/>
          </p:cNvSpPr>
          <p:nvPr/>
        </p:nvSpPr>
        <p:spPr bwMode="auto">
          <a:xfrm>
            <a:off x="5432822" y="2525920"/>
            <a:ext cx="1316831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二十一年</a:t>
            </a:r>
          </a:p>
        </p:txBody>
      </p:sp>
      <p:sp>
        <p:nvSpPr>
          <p:cNvPr id="18" name="左右箭头 17"/>
          <p:cNvSpPr/>
          <p:nvPr/>
        </p:nvSpPr>
        <p:spPr>
          <a:xfrm rot="19714251">
            <a:off x="2670028" y="1051659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 rot="5400000">
            <a:off x="3577912" y="2254608"/>
            <a:ext cx="202843" cy="19479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右箭头 21"/>
          <p:cNvSpPr/>
          <p:nvPr/>
        </p:nvSpPr>
        <p:spPr>
          <a:xfrm rot="5400000">
            <a:off x="5469496" y="2233680"/>
            <a:ext cx="202843" cy="19479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4" grpId="0" animBg="1"/>
      <p:bldP spid="18" grpId="0" animBg="1"/>
      <p:bldP spid="19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91825" y="79689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87357" y="417002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研讨课文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15" name="文本框 3"/>
          <p:cNvSpPr txBox="1">
            <a:spLocks noChangeArrowheads="1"/>
          </p:cNvSpPr>
          <p:nvPr/>
        </p:nvSpPr>
        <p:spPr bwMode="auto">
          <a:xfrm>
            <a:off x="855088" y="909236"/>
            <a:ext cx="7451786" cy="28115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先帝知臣谨慎，故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临崩寄臣以大事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也。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10000"/>
              </a:lnSpc>
            </a:pP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10000"/>
              </a:lnSpc>
            </a:pP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受命以来，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夙夜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忧叹，恐托付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不效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10000"/>
              </a:lnSpc>
            </a:pP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以伤先帝之明，故五月渡泸，深入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不毛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2046164" y="2825103"/>
            <a:ext cx="2214563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早晚，日日夜夜</a:t>
            </a:r>
          </a:p>
        </p:txBody>
      </p:sp>
      <p:sp>
        <p:nvSpPr>
          <p:cNvPr id="17" name="文本框 6"/>
          <p:cNvSpPr txBox="1">
            <a:spLocks noChangeArrowheads="1"/>
          </p:cNvSpPr>
          <p:nvPr/>
        </p:nvSpPr>
        <p:spPr bwMode="auto">
          <a:xfrm>
            <a:off x="1594986" y="1523582"/>
            <a:ext cx="5811440" cy="777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刘备在临终前，把国家大事托付给诸葛亮，并对刘禅说：</a:t>
            </a:r>
            <a:r>
              <a:rPr lang="en-US" altLang="zh-CN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“</a:t>
            </a:r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汝与丞相从事，事之如父。</a:t>
            </a:r>
            <a:r>
              <a:rPr lang="en-US" altLang="zh-CN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”</a:t>
            </a:r>
          </a:p>
        </p:txBody>
      </p:sp>
      <p:sp>
        <p:nvSpPr>
          <p:cNvPr id="21" name="文本框 1"/>
          <p:cNvSpPr txBox="1">
            <a:spLocks noChangeArrowheads="1"/>
          </p:cNvSpPr>
          <p:nvPr/>
        </p:nvSpPr>
        <p:spPr bwMode="auto">
          <a:xfrm>
            <a:off x="5486954" y="2833604"/>
            <a:ext cx="2569369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未能奏效，不成功</a:t>
            </a:r>
          </a:p>
        </p:txBody>
      </p:sp>
      <p:sp>
        <p:nvSpPr>
          <p:cNvPr id="23" name="文本框 6"/>
          <p:cNvSpPr txBox="1">
            <a:spLocks noChangeArrowheads="1"/>
          </p:cNvSpPr>
          <p:nvPr/>
        </p:nvSpPr>
        <p:spPr bwMode="auto">
          <a:xfrm>
            <a:off x="3105452" y="3708630"/>
            <a:ext cx="5367338" cy="777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不生长草木。这里指贫瘠、未开垦的地方</a:t>
            </a:r>
          </a:p>
        </p:txBody>
      </p:sp>
      <p:sp>
        <p:nvSpPr>
          <p:cNvPr id="25" name="右箭头 24"/>
          <p:cNvSpPr/>
          <p:nvPr/>
        </p:nvSpPr>
        <p:spPr>
          <a:xfrm rot="5400000">
            <a:off x="2843816" y="2698929"/>
            <a:ext cx="202843" cy="19479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右箭头 25"/>
          <p:cNvSpPr/>
          <p:nvPr/>
        </p:nvSpPr>
        <p:spPr>
          <a:xfrm rot="5400000">
            <a:off x="5372905" y="1383674"/>
            <a:ext cx="202843" cy="19479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左右箭头 26"/>
          <p:cNvSpPr/>
          <p:nvPr/>
        </p:nvSpPr>
        <p:spPr>
          <a:xfrm rot="1939041">
            <a:off x="6348556" y="2595515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右箭头 27"/>
          <p:cNvSpPr/>
          <p:nvPr/>
        </p:nvSpPr>
        <p:spPr>
          <a:xfrm rot="5400000">
            <a:off x="6387117" y="3614940"/>
            <a:ext cx="202843" cy="19479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1" grpId="0" animBg="1"/>
      <p:bldP spid="23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62848" y="80654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87357" y="417002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研讨课文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15" name="文本框 3"/>
          <p:cNvSpPr txBox="1">
            <a:spLocks noChangeArrowheads="1"/>
          </p:cNvSpPr>
          <p:nvPr/>
        </p:nvSpPr>
        <p:spPr bwMode="auto">
          <a:xfrm>
            <a:off x="1270429" y="875396"/>
            <a:ext cx="6775646" cy="30700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今南方已定，兵甲已足，当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奖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率三军，</a:t>
            </a:r>
            <a:endParaRPr lang="en-US" altLang="zh-CN" sz="3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3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北定中原，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庶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竭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驽钝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攘除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奸凶，</a:t>
            </a:r>
            <a:endParaRPr lang="en-US" altLang="zh-CN" sz="3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3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兴复汉室，还于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旧都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zh-CN" sz="3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698763" y="2786632"/>
            <a:ext cx="4872038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比喻才能平庸，这是诸葛亮自谦的话</a:t>
            </a:r>
          </a:p>
        </p:txBody>
      </p:sp>
      <p:sp>
        <p:nvSpPr>
          <p:cNvPr id="17" name="文本框 6"/>
          <p:cNvSpPr txBox="1">
            <a:spLocks noChangeArrowheads="1"/>
          </p:cNvSpPr>
          <p:nvPr/>
        </p:nvSpPr>
        <p:spPr bwMode="auto">
          <a:xfrm>
            <a:off x="6559874" y="2788041"/>
            <a:ext cx="1677591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排除，铲除</a:t>
            </a:r>
          </a:p>
        </p:txBody>
      </p:sp>
      <p:sp>
        <p:nvSpPr>
          <p:cNvPr id="21" name="文本框 3"/>
          <p:cNvSpPr txBox="1">
            <a:spLocks noChangeArrowheads="1"/>
          </p:cNvSpPr>
          <p:nvPr/>
        </p:nvSpPr>
        <p:spPr bwMode="auto">
          <a:xfrm>
            <a:off x="4082838" y="3832705"/>
            <a:ext cx="3985022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原来的都城，指东汉都城洛阳</a:t>
            </a:r>
          </a:p>
        </p:txBody>
      </p:sp>
      <p:sp>
        <p:nvSpPr>
          <p:cNvPr id="23" name="文本框 6"/>
          <p:cNvSpPr txBox="1">
            <a:spLocks noChangeArrowheads="1"/>
          </p:cNvSpPr>
          <p:nvPr/>
        </p:nvSpPr>
        <p:spPr bwMode="auto">
          <a:xfrm>
            <a:off x="6641945" y="1479411"/>
            <a:ext cx="1607344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劝勉，鼓励</a:t>
            </a:r>
          </a:p>
        </p:txBody>
      </p:sp>
      <p:sp>
        <p:nvSpPr>
          <p:cNvPr id="24" name="文本框 6"/>
          <p:cNvSpPr txBox="1">
            <a:spLocks noChangeArrowheads="1"/>
          </p:cNvSpPr>
          <p:nvPr/>
        </p:nvSpPr>
        <p:spPr bwMode="auto">
          <a:xfrm>
            <a:off x="2748280" y="1464736"/>
            <a:ext cx="1347788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表示期望</a:t>
            </a:r>
          </a:p>
        </p:txBody>
      </p:sp>
      <p:sp>
        <p:nvSpPr>
          <p:cNvPr id="25" name="右箭头 24"/>
          <p:cNvSpPr/>
          <p:nvPr/>
        </p:nvSpPr>
        <p:spPr>
          <a:xfrm rot="5400000" flipH="1">
            <a:off x="3365410" y="1984152"/>
            <a:ext cx="193184" cy="20445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左右箭头 26"/>
          <p:cNvSpPr/>
          <p:nvPr/>
        </p:nvSpPr>
        <p:spPr>
          <a:xfrm rot="1939041">
            <a:off x="5913894" y="2663130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左右箭头 28"/>
          <p:cNvSpPr/>
          <p:nvPr/>
        </p:nvSpPr>
        <p:spPr>
          <a:xfrm rot="1939041">
            <a:off x="4994664" y="3598459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左右箭头 29"/>
          <p:cNvSpPr/>
          <p:nvPr/>
        </p:nvSpPr>
        <p:spPr>
          <a:xfrm rot="1939041">
            <a:off x="6182740" y="1473445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1" name="右箭头 30"/>
          <p:cNvSpPr/>
          <p:nvPr/>
        </p:nvSpPr>
        <p:spPr>
          <a:xfrm rot="5400000">
            <a:off x="4320055" y="2571749"/>
            <a:ext cx="194795" cy="206063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1" grpId="0" animBg="1"/>
      <p:bldP spid="23" grpId="0" animBg="1"/>
      <p:bldP spid="24" grpId="0" animBg="1"/>
      <p:bldP spid="25" grpId="0" animBg="1"/>
      <p:bldP spid="27" grpId="0" animBg="1"/>
      <p:bldP spid="29" grpId="0" animBg="1"/>
      <p:bldP spid="30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62848" y="80654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87357" y="417002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研讨课文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1408063" y="841697"/>
            <a:ext cx="6802645" cy="34301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译文：</a:t>
            </a:r>
            <a:r>
              <a:rPr lang="zh-CN" altLang="zh-CN" sz="2400" b="1" dirty="0">
                <a:latin typeface="宋体" pitchFamily="2" charset="-122"/>
              </a:rPr>
              <a:t>先帝知道我做事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</a:rPr>
              <a:t>谨慎</a:t>
            </a:r>
            <a:r>
              <a:rPr lang="zh-CN" altLang="zh-CN" sz="2400" b="1" dirty="0">
                <a:latin typeface="宋体" pitchFamily="2" charset="-122"/>
              </a:rPr>
              <a:t>，所以临终把国家大事托付给我。接受遗命以来，我日夜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</a:rPr>
              <a:t>忧虑叹息</a:t>
            </a:r>
            <a:r>
              <a:rPr lang="zh-CN" altLang="zh-CN" sz="2400" b="1" dirty="0">
                <a:latin typeface="宋体" pitchFamily="2" charset="-122"/>
              </a:rPr>
              <a:t>。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</a:rPr>
              <a:t>惟恐</a:t>
            </a:r>
            <a:r>
              <a:rPr lang="zh-CN" altLang="zh-CN" sz="2400" b="1" dirty="0">
                <a:latin typeface="宋体" pitchFamily="2" charset="-122"/>
              </a:rPr>
              <a:t>托付的事不能完成，有损于先帝的英明。因此五月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</a:rPr>
              <a:t>渡泸南征</a:t>
            </a:r>
            <a:r>
              <a:rPr lang="zh-CN" altLang="zh-CN" sz="2400" b="1" dirty="0">
                <a:latin typeface="宋体" pitchFamily="2" charset="-122"/>
              </a:rPr>
              <a:t>，深入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</a:rPr>
              <a:t>不毛之地</a:t>
            </a:r>
            <a:r>
              <a:rPr lang="zh-CN" altLang="zh-CN" sz="2400" b="1" dirty="0">
                <a:latin typeface="宋体" pitchFamily="2" charset="-122"/>
              </a:rPr>
              <a:t>。</a:t>
            </a:r>
            <a:endParaRPr lang="en-US" altLang="zh-CN" sz="2400" b="1" dirty="0">
              <a:latin typeface="宋体" pitchFamily="2" charset="-122"/>
            </a:endParaRPr>
          </a:p>
          <a:p>
            <a:pPr indent="342900">
              <a:lnSpc>
                <a:spcPct val="130000"/>
              </a:lnSpc>
            </a:pPr>
            <a:r>
              <a:rPr lang="zh-CN" altLang="zh-CN" sz="2400" b="1" dirty="0">
                <a:latin typeface="宋体" pitchFamily="2" charset="-122"/>
              </a:rPr>
              <a:t>现在南方已经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</a:rPr>
              <a:t>平定，</a:t>
            </a:r>
            <a:r>
              <a:rPr lang="zh-CN" altLang="zh-CN" sz="2400" b="1" dirty="0">
                <a:latin typeface="宋体" pitchFamily="2" charset="-122"/>
              </a:rPr>
              <a:t>兵甲已经充足，应当勉励统率三军，北定中原，期望竭尽我低下的才能。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</a:rPr>
              <a:t>铲除奸邪、兴复汉室</a:t>
            </a:r>
            <a:r>
              <a:rPr lang="zh-CN" altLang="zh-CN" sz="2400" b="1" dirty="0">
                <a:latin typeface="宋体" pitchFamily="2" charset="-122"/>
              </a:rPr>
              <a:t>、返还旧都洛阳。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62848" y="80654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87357" y="417002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研讨课文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8" name="文本框 3"/>
          <p:cNvSpPr txBox="1">
            <a:spLocks noChangeArrowheads="1"/>
          </p:cNvSpPr>
          <p:nvPr/>
        </p:nvSpPr>
        <p:spPr bwMode="auto">
          <a:xfrm>
            <a:off x="691553" y="948359"/>
            <a:ext cx="8037105" cy="1149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此臣所以报先帝而忠陛下之职分也。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至于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斟酌损益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，进尽忠言，则攸之、祎、允之任也。</a:t>
            </a:r>
            <a:endParaRPr lang="zh-CN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文本框 6"/>
          <p:cNvSpPr txBox="1">
            <a:spLocks noChangeArrowheads="1"/>
          </p:cNvSpPr>
          <p:nvPr/>
        </p:nvSpPr>
        <p:spPr bwMode="auto">
          <a:xfrm>
            <a:off x="912355" y="2228045"/>
            <a:ext cx="4467795" cy="777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+mj-ea"/>
                <a:ea typeface="+mj-ea"/>
                <a:sym typeface="宋体" pitchFamily="2" charset="-122"/>
              </a:rPr>
              <a:t>（处理事务）斟酌情理，考虑得失</a:t>
            </a:r>
          </a:p>
        </p:txBody>
      </p:sp>
      <p:sp>
        <p:nvSpPr>
          <p:cNvPr id="10" name="文本框 12"/>
          <p:cNvSpPr txBox="1">
            <a:spLocks noChangeArrowheads="1"/>
          </p:cNvSpPr>
          <p:nvPr/>
        </p:nvSpPr>
        <p:spPr bwMode="auto">
          <a:xfrm>
            <a:off x="691552" y="2736141"/>
            <a:ext cx="8034287" cy="15096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译文：</a:t>
            </a:r>
            <a:r>
              <a:rPr lang="zh-CN" altLang="zh-CN" sz="2400" b="1" dirty="0">
                <a:latin typeface="宋体" pitchFamily="2" charset="-122"/>
              </a:rPr>
              <a:t>这是我用以报答先帝尽忠陛下的职责，至于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（处理事务）斟酌情理，考虑得失</a:t>
            </a:r>
            <a:r>
              <a:rPr lang="zh-CN" altLang="zh-CN" sz="2400" b="1" dirty="0">
                <a:latin typeface="宋体" pitchFamily="2" charset="-122"/>
              </a:rPr>
              <a:t>，毫无保留地贡献忠言，那是郭攸之、费祎、董允的责任。</a:t>
            </a:r>
          </a:p>
        </p:txBody>
      </p:sp>
      <p:sp>
        <p:nvSpPr>
          <p:cNvPr id="12" name="右箭头 11"/>
          <p:cNvSpPr/>
          <p:nvPr/>
        </p:nvSpPr>
        <p:spPr>
          <a:xfrm rot="5400000">
            <a:off x="1943903" y="1992200"/>
            <a:ext cx="194795" cy="206063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13" name="文本框 3"/>
          <p:cNvSpPr txBox="1">
            <a:spLocks noChangeArrowheads="1"/>
          </p:cNvSpPr>
          <p:nvPr/>
        </p:nvSpPr>
        <p:spPr bwMode="auto">
          <a:xfrm>
            <a:off x="754506" y="1111341"/>
            <a:ext cx="7484754" cy="27699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愿陛下托臣以讨贼兴复之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效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；不效，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则治臣之罪，以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告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先帝之灵。若无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兴德之言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则责攸之、祎、允等之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慢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，以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彰其咎。</a:t>
            </a:r>
            <a:endParaRPr lang="zh-CN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文本框 6"/>
          <p:cNvSpPr txBox="1">
            <a:spLocks noChangeArrowheads="1"/>
          </p:cNvSpPr>
          <p:nvPr/>
        </p:nvSpPr>
        <p:spPr bwMode="auto">
          <a:xfrm>
            <a:off x="4225243" y="636599"/>
            <a:ext cx="2472929" cy="777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这里是功效的意思</a:t>
            </a:r>
          </a:p>
        </p:txBody>
      </p:sp>
      <p:sp>
        <p:nvSpPr>
          <p:cNvPr id="22" name="文本框 3"/>
          <p:cNvSpPr txBox="1">
            <a:spLocks noChangeArrowheads="1"/>
          </p:cNvSpPr>
          <p:nvPr/>
        </p:nvSpPr>
        <p:spPr bwMode="auto">
          <a:xfrm>
            <a:off x="5438475" y="3806009"/>
            <a:ext cx="2418160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揭示他们的过失</a:t>
            </a:r>
          </a:p>
        </p:txBody>
      </p:sp>
      <p:sp>
        <p:nvSpPr>
          <p:cNvPr id="23" name="文本框 6"/>
          <p:cNvSpPr txBox="1">
            <a:spLocks noChangeArrowheads="1"/>
          </p:cNvSpPr>
          <p:nvPr/>
        </p:nvSpPr>
        <p:spPr bwMode="auto">
          <a:xfrm>
            <a:off x="3365930" y="2772479"/>
            <a:ext cx="1628775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怠慢，疏忽</a:t>
            </a:r>
          </a:p>
        </p:txBody>
      </p:sp>
      <p:sp>
        <p:nvSpPr>
          <p:cNvPr id="24" name="文本框 6"/>
          <p:cNvSpPr txBox="1">
            <a:spLocks noChangeArrowheads="1"/>
          </p:cNvSpPr>
          <p:nvPr/>
        </p:nvSpPr>
        <p:spPr bwMode="auto">
          <a:xfrm>
            <a:off x="3109829" y="1691492"/>
            <a:ext cx="784622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祭告</a:t>
            </a:r>
          </a:p>
        </p:txBody>
      </p:sp>
      <p:sp>
        <p:nvSpPr>
          <p:cNvPr id="25" name="文本框 6"/>
          <p:cNvSpPr txBox="1">
            <a:spLocks noChangeArrowheads="1"/>
          </p:cNvSpPr>
          <p:nvPr/>
        </p:nvSpPr>
        <p:spPr bwMode="auto">
          <a:xfrm>
            <a:off x="5343794" y="1692666"/>
            <a:ext cx="2532460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发扬皇上盛德的话</a:t>
            </a:r>
          </a:p>
        </p:txBody>
      </p:sp>
      <p:sp>
        <p:nvSpPr>
          <p:cNvPr id="26" name="右箭头 25"/>
          <p:cNvSpPr/>
          <p:nvPr/>
        </p:nvSpPr>
        <p:spPr>
          <a:xfrm rot="5400000" flipH="1">
            <a:off x="3346092" y="2119380"/>
            <a:ext cx="193184" cy="20445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左右箭头 26"/>
          <p:cNvSpPr/>
          <p:nvPr/>
        </p:nvSpPr>
        <p:spPr>
          <a:xfrm rot="1939041">
            <a:off x="6522420" y="3484158"/>
            <a:ext cx="383722" cy="193100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 rot="5400000" flipH="1">
            <a:off x="4368352" y="3170618"/>
            <a:ext cx="193184" cy="20445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 rot="5400000" flipH="1">
            <a:off x="5419590" y="1063312"/>
            <a:ext cx="193184" cy="20445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 rot="5400000" flipH="1">
            <a:off x="6570640" y="2127429"/>
            <a:ext cx="193184" cy="20445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18" name="文本框 3"/>
          <p:cNvSpPr txBox="1">
            <a:spLocks noChangeArrowheads="1"/>
          </p:cNvSpPr>
          <p:nvPr/>
        </p:nvSpPr>
        <p:spPr bwMode="auto">
          <a:xfrm>
            <a:off x="1590122" y="1048674"/>
            <a:ext cx="6146861" cy="3185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陛下亦宜自谋，以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咨诹善道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，察纳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雅言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</a:t>
            </a: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深追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先帝遗诏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。臣不胜受恩感激。</a:t>
            </a:r>
          </a:p>
          <a:p>
            <a:pPr>
              <a:lnSpc>
                <a:spcPct val="150000"/>
              </a:lnSpc>
            </a:pPr>
            <a:endParaRPr lang="zh-CN" altLang="en-US" sz="27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今当远离，临表</a:t>
            </a:r>
            <a:r>
              <a:rPr lang="zh-CN" altLang="en-US" sz="27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涕零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，不知所言。</a:t>
            </a:r>
            <a:endParaRPr lang="zh-CN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文本框 6"/>
          <p:cNvSpPr txBox="1">
            <a:spLocks noChangeArrowheads="1"/>
          </p:cNvSpPr>
          <p:nvPr/>
        </p:nvSpPr>
        <p:spPr bwMode="auto">
          <a:xfrm>
            <a:off x="3402219" y="616978"/>
            <a:ext cx="3177778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询问（治国的）好方法</a:t>
            </a:r>
          </a:p>
        </p:txBody>
      </p:sp>
      <p:sp>
        <p:nvSpPr>
          <p:cNvPr id="28" name="文本框 3"/>
          <p:cNvSpPr txBox="1">
            <a:spLocks noChangeArrowheads="1"/>
          </p:cNvSpPr>
          <p:nvPr/>
        </p:nvSpPr>
        <p:spPr bwMode="auto">
          <a:xfrm>
            <a:off x="1495627" y="1855228"/>
            <a:ext cx="2553891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刘备给后主的遗诏</a:t>
            </a:r>
          </a:p>
        </p:txBody>
      </p:sp>
      <p:sp>
        <p:nvSpPr>
          <p:cNvPr id="31" name="文本框 6"/>
          <p:cNvSpPr txBox="1">
            <a:spLocks noChangeArrowheads="1"/>
          </p:cNvSpPr>
          <p:nvPr/>
        </p:nvSpPr>
        <p:spPr bwMode="auto">
          <a:xfrm>
            <a:off x="5230518" y="1846961"/>
            <a:ext cx="2508647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指正确合理的言论</a:t>
            </a:r>
          </a:p>
        </p:txBody>
      </p:sp>
      <p:sp>
        <p:nvSpPr>
          <p:cNvPr id="33" name="文本框 2"/>
          <p:cNvSpPr txBox="1">
            <a:spLocks noChangeArrowheads="1"/>
          </p:cNvSpPr>
          <p:nvPr/>
        </p:nvSpPr>
        <p:spPr bwMode="auto">
          <a:xfrm>
            <a:off x="3879610" y="3097838"/>
            <a:ext cx="1621631" cy="4231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3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流泪，落泪</a:t>
            </a:r>
          </a:p>
        </p:txBody>
      </p:sp>
      <p:sp>
        <p:nvSpPr>
          <p:cNvPr id="34" name="右箭头 33"/>
          <p:cNvSpPr/>
          <p:nvPr/>
        </p:nvSpPr>
        <p:spPr>
          <a:xfrm rot="5400000" flipH="1">
            <a:off x="4994587" y="1034335"/>
            <a:ext cx="193184" cy="20445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 rot="5400000">
            <a:off x="7055208" y="1617104"/>
            <a:ext cx="226990" cy="209282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6" name="右箭头 35"/>
          <p:cNvSpPr/>
          <p:nvPr/>
        </p:nvSpPr>
        <p:spPr>
          <a:xfrm rot="5400000" flipH="1">
            <a:off x="2974214" y="2278756"/>
            <a:ext cx="193184" cy="20445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7" name="右箭头 36"/>
          <p:cNvSpPr/>
          <p:nvPr/>
        </p:nvSpPr>
        <p:spPr>
          <a:xfrm rot="5400000" flipH="1">
            <a:off x="4394110" y="3544106"/>
            <a:ext cx="193184" cy="204451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8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998751" y="666516"/>
            <a:ext cx="7192213" cy="42103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>
              <a:lnSpc>
                <a:spcPct val="130000"/>
              </a:lnSpc>
            </a:pP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译文：</a:t>
            </a:r>
            <a:r>
              <a:rPr lang="zh-CN" altLang="zh-CN" sz="2300" b="1" dirty="0">
                <a:latin typeface="宋体" pitchFamily="2" charset="-122"/>
              </a:rPr>
              <a:t>希望陛下把</a:t>
            </a:r>
            <a:r>
              <a:rPr lang="zh-CN" altLang="zh-CN" sz="2300" b="1" dirty="0">
                <a:solidFill>
                  <a:srgbClr val="C00000"/>
                </a:solidFill>
                <a:latin typeface="宋体" pitchFamily="2" charset="-122"/>
              </a:rPr>
              <a:t>讨伐汉贼、兴复汉室</a:t>
            </a:r>
            <a:r>
              <a:rPr lang="zh-CN" altLang="zh-CN" sz="2300" b="1" dirty="0">
                <a:latin typeface="宋体" pitchFamily="2" charset="-122"/>
              </a:rPr>
              <a:t>的任务交给我去完成；若不能完成，就治我的罪，以</a:t>
            </a:r>
            <a:r>
              <a:rPr lang="zh-CN" altLang="zh-CN" sz="2300" b="1" dirty="0">
                <a:solidFill>
                  <a:srgbClr val="C00000"/>
                </a:solidFill>
                <a:latin typeface="宋体" pitchFamily="2" charset="-122"/>
              </a:rPr>
              <a:t>祭告先帝</a:t>
            </a:r>
            <a:r>
              <a:rPr lang="zh-CN" altLang="zh-CN" sz="2300" b="1" dirty="0">
                <a:latin typeface="宋体" pitchFamily="2" charset="-122"/>
              </a:rPr>
              <a:t>的英灵。</a:t>
            </a:r>
            <a:endParaRPr lang="en-US" altLang="zh-CN" sz="2300" b="1" dirty="0">
              <a:latin typeface="宋体" pitchFamily="2" charset="-122"/>
            </a:endParaRPr>
          </a:p>
          <a:p>
            <a:pPr indent="342900">
              <a:lnSpc>
                <a:spcPct val="130000"/>
              </a:lnSpc>
            </a:pPr>
            <a:endParaRPr lang="en-US" altLang="zh-CN" sz="2300" b="1" dirty="0">
              <a:latin typeface="宋体" pitchFamily="2" charset="-122"/>
            </a:endParaRPr>
          </a:p>
          <a:p>
            <a:pPr indent="342900">
              <a:lnSpc>
                <a:spcPct val="130000"/>
              </a:lnSpc>
            </a:pPr>
            <a:r>
              <a:rPr lang="zh-CN" altLang="zh-CN" sz="2300" b="1" dirty="0">
                <a:latin typeface="宋体" pitchFamily="2" charset="-122"/>
              </a:rPr>
              <a:t>如果没有</a:t>
            </a:r>
            <a:r>
              <a:rPr lang="zh-CN" altLang="en-US" sz="2300" b="1" dirty="0">
                <a:latin typeface="宋体" pitchFamily="2" charset="-122"/>
                <a:sym typeface="宋体" pitchFamily="2" charset="-122"/>
              </a:rPr>
              <a:t>发扬皇上盛德的话</a:t>
            </a:r>
            <a:r>
              <a:rPr lang="zh-CN" altLang="zh-CN" sz="2300" b="1" dirty="0">
                <a:latin typeface="宋体" pitchFamily="2" charset="-122"/>
              </a:rPr>
              <a:t>，那就责备郭攸之、费祎、董允的</a:t>
            </a:r>
            <a:r>
              <a:rPr lang="zh-CN" altLang="zh-CN" sz="2300" b="1" dirty="0">
                <a:solidFill>
                  <a:srgbClr val="C00000"/>
                </a:solidFill>
                <a:latin typeface="宋体" pitchFamily="2" charset="-122"/>
              </a:rPr>
              <a:t>怠慢</a:t>
            </a:r>
            <a:r>
              <a:rPr lang="zh-CN" altLang="zh-CN" sz="2300" b="1" dirty="0">
                <a:latin typeface="宋体" pitchFamily="2" charset="-122"/>
              </a:rPr>
              <a:t>，揭示他们的过失。陛下也应当谋求自强，</a:t>
            </a:r>
            <a:r>
              <a:rPr lang="zh-CN" altLang="en-US" sz="2300" b="1" dirty="0">
                <a:latin typeface="宋体" pitchFamily="2" charset="-122"/>
                <a:sym typeface="宋体" pitchFamily="2" charset="-122"/>
              </a:rPr>
              <a:t>询问（治国的）好方法</a:t>
            </a:r>
            <a:r>
              <a:rPr lang="zh-CN" altLang="zh-CN" sz="2300" b="1" dirty="0">
                <a:latin typeface="宋体" pitchFamily="2" charset="-122"/>
              </a:rPr>
              <a:t>，考察并</a:t>
            </a:r>
            <a:r>
              <a:rPr lang="zh-CN" altLang="zh-CN" sz="2300" b="1" dirty="0">
                <a:solidFill>
                  <a:srgbClr val="C00000"/>
                </a:solidFill>
                <a:latin typeface="宋体" pitchFamily="2" charset="-122"/>
              </a:rPr>
              <a:t>采纳</a:t>
            </a:r>
            <a:r>
              <a:rPr lang="zh-CN" altLang="zh-CN" sz="2300" b="1" dirty="0">
                <a:latin typeface="宋体" pitchFamily="2" charset="-122"/>
              </a:rPr>
              <a:t>正确合理的言论，深思先帝的</a:t>
            </a:r>
            <a:r>
              <a:rPr lang="zh-CN" altLang="zh-CN" sz="2300" b="1" dirty="0">
                <a:solidFill>
                  <a:srgbClr val="C00000"/>
                </a:solidFill>
                <a:latin typeface="宋体" pitchFamily="2" charset="-122"/>
              </a:rPr>
              <a:t>遗诏</a:t>
            </a:r>
            <a:r>
              <a:rPr lang="zh-CN" altLang="zh-CN" sz="2300" b="1" dirty="0">
                <a:latin typeface="宋体" pitchFamily="2" charset="-122"/>
              </a:rPr>
              <a:t>。臣蒙受大恩，不甚感激。现在即将远离，一边写表，一边流泪，真不知该说些什么。</a:t>
            </a:r>
          </a:p>
        </p:txBody>
      </p:sp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cxnSp>
        <p:nvCxnSpPr>
          <p:cNvPr id="17" name="直接连接符 16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10"/>
          <p:cNvSpPr txBox="1"/>
          <p:nvPr/>
        </p:nvSpPr>
        <p:spPr>
          <a:xfrm>
            <a:off x="948054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22484" y="358616"/>
            <a:ext cx="95869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情境导入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012508" y="63484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0b55b319ebc4b74517792b8dcffc1e178b8215b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624" y="901558"/>
            <a:ext cx="6182286" cy="3425033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14553" y="70029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00424" y="417002"/>
            <a:ext cx="12376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生词、朗读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sp>
        <p:nvSpPr>
          <p:cNvPr id="8" name="左大括号 7"/>
          <p:cNvSpPr/>
          <p:nvPr/>
        </p:nvSpPr>
        <p:spPr>
          <a:xfrm>
            <a:off x="2288768" y="1706535"/>
            <a:ext cx="250031" cy="789384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538799" y="1483888"/>
            <a:ext cx="2418159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而</a:t>
            </a:r>
            <a:r>
              <a:rPr lang="zh-CN" altLang="en-US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中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道崩殂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宫</a:t>
            </a:r>
            <a:r>
              <a:rPr lang="zh-CN" altLang="en-US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中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府中</a:t>
            </a:r>
          </a:p>
        </p:txBody>
      </p:sp>
      <p:sp>
        <p:nvSpPr>
          <p:cNvPr id="10" name="文本框 12"/>
          <p:cNvSpPr txBox="1">
            <a:spLocks noChangeArrowheads="1"/>
          </p:cNvSpPr>
          <p:nvPr/>
        </p:nvSpPr>
        <p:spPr bwMode="auto">
          <a:xfrm>
            <a:off x="5401061" y="1632716"/>
            <a:ext cx="1728788" cy="438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半，形容词</a:t>
            </a:r>
          </a:p>
        </p:txBody>
      </p:sp>
      <p:sp>
        <p:nvSpPr>
          <p:cNvPr id="12" name="文本框 14"/>
          <p:cNvSpPr txBox="1">
            <a:spLocks noChangeArrowheads="1"/>
          </p:cNvSpPr>
          <p:nvPr/>
        </p:nvSpPr>
        <p:spPr bwMode="auto">
          <a:xfrm>
            <a:off x="5401061" y="2149448"/>
            <a:ext cx="2084784" cy="4381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内，里，中间</a:t>
            </a: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4195712" y="453244"/>
            <a:ext cx="1406597" cy="4369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一词多义</a:t>
            </a:r>
          </a:p>
        </p:txBody>
      </p:sp>
      <p:sp>
        <p:nvSpPr>
          <p:cNvPr id="14" name="左大括号 13"/>
          <p:cNvSpPr/>
          <p:nvPr/>
        </p:nvSpPr>
        <p:spPr>
          <a:xfrm>
            <a:off x="2280433" y="2990029"/>
            <a:ext cx="250031" cy="791765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2530464" y="2767381"/>
            <a:ext cx="2628900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而中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道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崩殂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以咨诹善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道</a:t>
            </a:r>
          </a:p>
        </p:txBody>
      </p:sp>
      <p:sp>
        <p:nvSpPr>
          <p:cNvPr id="17" name="文本框 11"/>
          <p:cNvSpPr txBox="1">
            <a:spLocks noChangeArrowheads="1"/>
          </p:cNvSpPr>
          <p:nvPr/>
        </p:nvSpPr>
        <p:spPr bwMode="auto">
          <a:xfrm>
            <a:off x="5362962" y="2915019"/>
            <a:ext cx="1156968" cy="438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路，途</a:t>
            </a:r>
          </a:p>
        </p:txBody>
      </p:sp>
      <p:sp>
        <p:nvSpPr>
          <p:cNvPr id="18" name="文本框 13"/>
          <p:cNvSpPr txBox="1">
            <a:spLocks noChangeArrowheads="1"/>
          </p:cNvSpPr>
          <p:nvPr/>
        </p:nvSpPr>
        <p:spPr bwMode="auto">
          <a:xfrm>
            <a:off x="5362961" y="3432941"/>
            <a:ext cx="857536" cy="4381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道理</a:t>
            </a:r>
          </a:p>
        </p:txBody>
      </p:sp>
      <p:pic>
        <p:nvPicPr>
          <p:cNvPr id="19" name="图片 18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160000" flipV="1">
            <a:off x="261051" y="2570061"/>
            <a:ext cx="1606369" cy="2014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/>
      <p:bldP spid="10" grpId="0" animBg="1"/>
      <p:bldP spid="12" grpId="0" animBg="1"/>
      <p:bldP spid="14" grpId="0" bldLvl="0" animBg="1"/>
      <p:bldP spid="15" grpId="0"/>
      <p:bldP spid="17" grpId="0" animBg="1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左大括号 20"/>
          <p:cNvSpPr/>
          <p:nvPr/>
        </p:nvSpPr>
        <p:spPr>
          <a:xfrm>
            <a:off x="2473667" y="855370"/>
            <a:ext cx="250031" cy="758429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22" name="文本框 8"/>
          <p:cNvSpPr txBox="1">
            <a:spLocks noChangeArrowheads="1"/>
          </p:cNvSpPr>
          <p:nvPr/>
        </p:nvSpPr>
        <p:spPr bwMode="auto">
          <a:xfrm>
            <a:off x="2723698" y="633914"/>
            <a:ext cx="4636294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今天下三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分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而忠陛下之职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分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也</a:t>
            </a:r>
          </a:p>
        </p:txBody>
      </p:sp>
      <p:sp>
        <p:nvSpPr>
          <p:cNvPr id="23" name="文本框 12"/>
          <p:cNvSpPr txBox="1">
            <a:spLocks noChangeArrowheads="1"/>
          </p:cNvSpPr>
          <p:nvPr/>
        </p:nvSpPr>
        <p:spPr bwMode="auto">
          <a:xfrm>
            <a:off x="5562149" y="791077"/>
            <a:ext cx="764598" cy="4369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分开</a:t>
            </a:r>
          </a:p>
        </p:txBody>
      </p:sp>
      <p:sp>
        <p:nvSpPr>
          <p:cNvPr id="24" name="文本框 14"/>
          <p:cNvSpPr txBox="1">
            <a:spLocks noChangeArrowheads="1"/>
          </p:cNvSpPr>
          <p:nvPr/>
        </p:nvSpPr>
        <p:spPr bwMode="auto">
          <a:xfrm>
            <a:off x="5584233" y="1325668"/>
            <a:ext cx="771491" cy="438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本分</a:t>
            </a:r>
          </a:p>
        </p:txBody>
      </p:sp>
      <p:sp>
        <p:nvSpPr>
          <p:cNvPr id="25" name="左大括号 24"/>
          <p:cNvSpPr/>
          <p:nvPr/>
        </p:nvSpPr>
        <p:spPr>
          <a:xfrm>
            <a:off x="2473667" y="2213874"/>
            <a:ext cx="250031" cy="74295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26" name="文本框 4"/>
          <p:cNvSpPr txBox="1">
            <a:spLocks noChangeArrowheads="1"/>
          </p:cNvSpPr>
          <p:nvPr/>
        </p:nvSpPr>
        <p:spPr bwMode="auto">
          <a:xfrm>
            <a:off x="2723698" y="1957889"/>
            <a:ext cx="4636294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以光先帝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遗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德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遗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陛下</a:t>
            </a:r>
          </a:p>
        </p:txBody>
      </p:sp>
      <p:sp>
        <p:nvSpPr>
          <p:cNvPr id="27" name="文本框 7"/>
          <p:cNvSpPr txBox="1">
            <a:spLocks noChangeArrowheads="1"/>
          </p:cNvSpPr>
          <p:nvPr/>
        </p:nvSpPr>
        <p:spPr bwMode="auto">
          <a:xfrm>
            <a:off x="5562148" y="2130530"/>
            <a:ext cx="1189601" cy="4369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遗留</a:t>
            </a:r>
          </a:p>
        </p:txBody>
      </p:sp>
      <p:sp>
        <p:nvSpPr>
          <p:cNvPr id="28" name="文本框 9"/>
          <p:cNvSpPr txBox="1">
            <a:spLocks noChangeArrowheads="1"/>
          </p:cNvSpPr>
          <p:nvPr/>
        </p:nvSpPr>
        <p:spPr bwMode="auto">
          <a:xfrm>
            <a:off x="5562148" y="2632974"/>
            <a:ext cx="1682218" cy="4369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给予 </a:t>
            </a:r>
          </a:p>
        </p:txBody>
      </p:sp>
      <p:sp>
        <p:nvSpPr>
          <p:cNvPr id="29" name="左大括号 28"/>
          <p:cNvSpPr/>
          <p:nvPr/>
        </p:nvSpPr>
        <p:spPr>
          <a:xfrm>
            <a:off x="2471286" y="3340205"/>
            <a:ext cx="250031" cy="74295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30" name="文本框 3"/>
          <p:cNvSpPr txBox="1">
            <a:spLocks noChangeArrowheads="1"/>
          </p:cNvSpPr>
          <p:nvPr/>
        </p:nvSpPr>
        <p:spPr bwMode="auto">
          <a:xfrm>
            <a:off x="2721317" y="3084220"/>
            <a:ext cx="4636294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宜付有司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论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其刑赏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每与臣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论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此事</a:t>
            </a:r>
          </a:p>
        </p:txBody>
      </p:sp>
      <p:sp>
        <p:nvSpPr>
          <p:cNvPr id="31" name="文本框 5"/>
          <p:cNvSpPr txBox="1">
            <a:spLocks noChangeArrowheads="1"/>
          </p:cNvSpPr>
          <p:nvPr/>
        </p:nvSpPr>
        <p:spPr bwMode="auto">
          <a:xfrm>
            <a:off x="5559767" y="3256862"/>
            <a:ext cx="2070966" cy="4369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判定</a:t>
            </a: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560957" y="3759305"/>
            <a:ext cx="2446483" cy="4369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谈论，议论</a:t>
            </a:r>
          </a:p>
        </p:txBody>
      </p:sp>
      <p:pic>
        <p:nvPicPr>
          <p:cNvPr id="33" name="图片 32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160000" flipV="1">
            <a:off x="445596" y="2402707"/>
            <a:ext cx="1852496" cy="2323063"/>
          </a:xfrm>
          <a:prstGeom prst="rect">
            <a:avLst/>
          </a:prstGeom>
        </p:spPr>
      </p:pic>
      <p:pic>
        <p:nvPicPr>
          <p:cNvPr id="34" name="图片 33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6863139" y="-367379"/>
            <a:ext cx="1947614" cy="2442342"/>
          </a:xfrm>
          <a:prstGeom prst="rect">
            <a:avLst/>
          </a:prstGeom>
        </p:spPr>
      </p:pic>
      <p:cxnSp>
        <p:nvCxnSpPr>
          <p:cNvPr id="35" name="直接连接符 34"/>
          <p:cNvCxnSpPr/>
          <p:nvPr/>
        </p:nvCxnSpPr>
        <p:spPr>
          <a:xfrm>
            <a:off x="1014553" y="70029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10"/>
          <p:cNvSpPr txBox="1"/>
          <p:nvPr/>
        </p:nvSpPr>
        <p:spPr>
          <a:xfrm>
            <a:off x="800424" y="417002"/>
            <a:ext cx="12376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生词、朗读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" fill="hold"/>
                                        <p:tgtEl>
                                          <p:spTgt spid="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" fill="hold"/>
                                        <p:tgtEl>
                                          <p:spTgt spid="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" fill="hold"/>
                                        <p:tgtEl>
                                          <p:spTgt spid="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" fill="hold"/>
                                        <p:tgtEl>
                                          <p:spTgt spid="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/>
      <p:bldP spid="23" grpId="0" animBg="1"/>
      <p:bldP spid="24" grpId="0" animBg="1"/>
      <p:bldP spid="25" grpId="0" bldLvl="0" animBg="1"/>
      <p:bldP spid="26" grpId="0"/>
      <p:bldP spid="27" grpId="0" animBg="1"/>
      <p:bldP spid="28" grpId="0" animBg="1"/>
      <p:bldP spid="29" grpId="0" bldLvl="0" animBg="1"/>
      <p:bldP spid="30" grpId="0"/>
      <p:bldP spid="31" grpId="0" animBg="1"/>
      <p:bldP spid="3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14553" y="70029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00424" y="417002"/>
            <a:ext cx="12376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生词、朗读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pic>
        <p:nvPicPr>
          <p:cNvPr id="19" name="图片 18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160000" flipV="1">
            <a:off x="261051" y="2570061"/>
            <a:ext cx="1606369" cy="2014415"/>
          </a:xfrm>
          <a:prstGeom prst="rect">
            <a:avLst/>
          </a:prstGeom>
        </p:spPr>
      </p:pic>
      <p:sp>
        <p:nvSpPr>
          <p:cNvPr id="21" name="左大括号 20"/>
          <p:cNvSpPr/>
          <p:nvPr/>
        </p:nvSpPr>
        <p:spPr>
          <a:xfrm>
            <a:off x="2157196" y="1105135"/>
            <a:ext cx="250031" cy="1273969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22" name="文本框 8"/>
          <p:cNvSpPr txBox="1">
            <a:spLocks noChangeArrowheads="1"/>
          </p:cNvSpPr>
          <p:nvPr/>
        </p:nvSpPr>
        <p:spPr bwMode="auto">
          <a:xfrm>
            <a:off x="2407226" y="883678"/>
            <a:ext cx="4636294" cy="17299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然后施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性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行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淑均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必能使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行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阵和睦</a:t>
            </a:r>
          </a:p>
        </p:txBody>
      </p:sp>
      <p:sp>
        <p:nvSpPr>
          <p:cNvPr id="23" name="文本框 12"/>
          <p:cNvSpPr txBox="1">
            <a:spLocks noChangeArrowheads="1"/>
          </p:cNvSpPr>
          <p:nvPr/>
        </p:nvSpPr>
        <p:spPr bwMode="auto">
          <a:xfrm>
            <a:off x="5239723" y="1040841"/>
            <a:ext cx="1947863" cy="4381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做，执行</a:t>
            </a:r>
          </a:p>
        </p:txBody>
      </p:sp>
      <p:sp>
        <p:nvSpPr>
          <p:cNvPr id="24" name="文本框 14"/>
          <p:cNvSpPr txBox="1">
            <a:spLocks noChangeArrowheads="1"/>
          </p:cNvSpPr>
          <p:nvPr/>
        </p:nvSpPr>
        <p:spPr bwMode="auto">
          <a:xfrm>
            <a:off x="5239723" y="1577813"/>
            <a:ext cx="2295525" cy="4369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品德，品行</a:t>
            </a:r>
          </a:p>
        </p:txBody>
      </p:sp>
      <p:sp>
        <p:nvSpPr>
          <p:cNvPr id="25" name="左大括号 24"/>
          <p:cNvSpPr/>
          <p:nvPr/>
        </p:nvSpPr>
        <p:spPr>
          <a:xfrm>
            <a:off x="2154814" y="2943460"/>
            <a:ext cx="250031" cy="74295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26" name="文本框 3"/>
          <p:cNvSpPr txBox="1">
            <a:spLocks noChangeArrowheads="1"/>
          </p:cNvSpPr>
          <p:nvPr/>
        </p:nvSpPr>
        <p:spPr bwMode="auto">
          <a:xfrm>
            <a:off x="2404845" y="2687476"/>
            <a:ext cx="4636294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必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能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裨补阙漏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先帝称之曰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能</a:t>
            </a: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5243295" y="2860116"/>
            <a:ext cx="1491853" cy="438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能够</a:t>
            </a:r>
          </a:p>
        </p:txBody>
      </p:sp>
      <p:sp>
        <p:nvSpPr>
          <p:cNvPr id="28" name="文本框 10"/>
          <p:cNvSpPr txBox="1">
            <a:spLocks noChangeArrowheads="1"/>
          </p:cNvSpPr>
          <p:nvPr/>
        </p:nvSpPr>
        <p:spPr bwMode="auto">
          <a:xfrm>
            <a:off x="5244485" y="3362560"/>
            <a:ext cx="2168129" cy="438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能干，有才能</a:t>
            </a:r>
          </a:p>
        </p:txBody>
      </p:sp>
      <p:sp>
        <p:nvSpPr>
          <p:cNvPr id="29" name="文本框 11"/>
          <p:cNvSpPr txBox="1">
            <a:spLocks noChangeArrowheads="1"/>
          </p:cNvSpPr>
          <p:nvPr/>
        </p:nvSpPr>
        <p:spPr bwMode="auto">
          <a:xfrm>
            <a:off x="5239723" y="2114785"/>
            <a:ext cx="2619375" cy="4369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行列，这里指军队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" fill="hold"/>
                                        <p:tgtEl>
                                          <p:spTgt spid="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" fill="hold"/>
                                        <p:tgtEl>
                                          <p:spTgt spid="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" fill="hold"/>
                                        <p:tgtEl>
                                          <p:spTgt spid="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/>
      <p:bldP spid="23" grpId="0" animBg="1"/>
      <p:bldP spid="24" grpId="0" animBg="1"/>
      <p:bldP spid="25" grpId="0" bldLvl="0" animBg="1"/>
      <p:bldP spid="26" grpId="0"/>
      <p:bldP spid="27" grpId="0" animBg="1"/>
      <p:bldP spid="28" grpId="0" animBg="1"/>
      <p:bldP spid="2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14553" y="70029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00424" y="417002"/>
            <a:ext cx="12376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生词、朗读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pic>
        <p:nvPicPr>
          <p:cNvPr id="19" name="图片 18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160000" flipV="1">
            <a:off x="261051" y="2570061"/>
            <a:ext cx="1606369" cy="2014415"/>
          </a:xfrm>
          <a:prstGeom prst="rect">
            <a:avLst/>
          </a:prstGeom>
        </p:spPr>
      </p:pic>
      <p:sp>
        <p:nvSpPr>
          <p:cNvPr id="21" name="左大括号 20"/>
          <p:cNvSpPr/>
          <p:nvPr/>
        </p:nvSpPr>
        <p:spPr>
          <a:xfrm>
            <a:off x="2137877" y="1259682"/>
            <a:ext cx="250031" cy="1273969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22" name="文本框 8"/>
          <p:cNvSpPr txBox="1">
            <a:spLocks noChangeArrowheads="1"/>
          </p:cNvSpPr>
          <p:nvPr/>
        </p:nvSpPr>
        <p:spPr bwMode="auto">
          <a:xfrm>
            <a:off x="2387908" y="1038225"/>
            <a:ext cx="4636294" cy="17299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然后施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性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行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淑均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必能使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行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阵和睦</a:t>
            </a:r>
          </a:p>
        </p:txBody>
      </p:sp>
      <p:sp>
        <p:nvSpPr>
          <p:cNvPr id="23" name="文本框 12"/>
          <p:cNvSpPr txBox="1">
            <a:spLocks noChangeArrowheads="1"/>
          </p:cNvSpPr>
          <p:nvPr/>
        </p:nvSpPr>
        <p:spPr bwMode="auto">
          <a:xfrm>
            <a:off x="5220404" y="1195388"/>
            <a:ext cx="1947863" cy="438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做，执行</a:t>
            </a:r>
          </a:p>
        </p:txBody>
      </p:sp>
      <p:sp>
        <p:nvSpPr>
          <p:cNvPr id="24" name="文本框 14"/>
          <p:cNvSpPr txBox="1">
            <a:spLocks noChangeArrowheads="1"/>
          </p:cNvSpPr>
          <p:nvPr/>
        </p:nvSpPr>
        <p:spPr bwMode="auto">
          <a:xfrm>
            <a:off x="5220404" y="1732360"/>
            <a:ext cx="2295525" cy="4369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品德，品行</a:t>
            </a:r>
          </a:p>
        </p:txBody>
      </p:sp>
      <p:sp>
        <p:nvSpPr>
          <p:cNvPr id="25" name="左大括号 24"/>
          <p:cNvSpPr/>
          <p:nvPr/>
        </p:nvSpPr>
        <p:spPr>
          <a:xfrm>
            <a:off x="2135496" y="3098006"/>
            <a:ext cx="250031" cy="74295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26" name="文本框 3"/>
          <p:cNvSpPr txBox="1">
            <a:spLocks noChangeArrowheads="1"/>
          </p:cNvSpPr>
          <p:nvPr/>
        </p:nvSpPr>
        <p:spPr bwMode="auto">
          <a:xfrm>
            <a:off x="2385527" y="2842022"/>
            <a:ext cx="4636294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必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能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裨补阙漏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先帝称之曰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能</a:t>
            </a: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5223977" y="3014662"/>
            <a:ext cx="1491853" cy="4381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能够</a:t>
            </a:r>
          </a:p>
        </p:txBody>
      </p:sp>
      <p:sp>
        <p:nvSpPr>
          <p:cNvPr id="28" name="文本框 10"/>
          <p:cNvSpPr txBox="1">
            <a:spLocks noChangeArrowheads="1"/>
          </p:cNvSpPr>
          <p:nvPr/>
        </p:nvSpPr>
        <p:spPr bwMode="auto">
          <a:xfrm>
            <a:off x="5220404" y="3517106"/>
            <a:ext cx="2618067" cy="4381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能干，有才能</a:t>
            </a:r>
          </a:p>
        </p:txBody>
      </p:sp>
      <p:sp>
        <p:nvSpPr>
          <p:cNvPr id="29" name="文本框 11"/>
          <p:cNvSpPr txBox="1">
            <a:spLocks noChangeArrowheads="1"/>
          </p:cNvSpPr>
          <p:nvPr/>
        </p:nvSpPr>
        <p:spPr bwMode="auto">
          <a:xfrm>
            <a:off x="5220404" y="2269332"/>
            <a:ext cx="2619375" cy="4369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行列，这里指军队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" fill="hold"/>
                                        <p:tgtEl>
                                          <p:spTgt spid="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" fill="hold"/>
                                        <p:tgtEl>
                                          <p:spTgt spid="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" fill="hold"/>
                                        <p:tgtEl>
                                          <p:spTgt spid="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/>
      <p:bldP spid="23" grpId="0" animBg="1"/>
      <p:bldP spid="24" grpId="0" animBg="1"/>
      <p:bldP spid="25" grpId="0" bldLvl="0" animBg="1"/>
      <p:bldP spid="26" grpId="0"/>
      <p:bldP spid="27" grpId="0" animBg="1"/>
      <p:bldP spid="28" grpId="0" animBg="1"/>
      <p:bldP spid="2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14553" y="70029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00424" y="417002"/>
            <a:ext cx="12376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生词、朗读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847309" y="-243788"/>
            <a:ext cx="1142383" cy="1432568"/>
          </a:xfrm>
          <a:prstGeom prst="rect">
            <a:avLst/>
          </a:prstGeom>
        </p:spPr>
      </p:pic>
      <p:pic>
        <p:nvPicPr>
          <p:cNvPr id="19" name="图片 18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160000" flipV="1">
            <a:off x="261051" y="2570061"/>
            <a:ext cx="1606369" cy="2014415"/>
          </a:xfrm>
          <a:prstGeom prst="rect">
            <a:avLst/>
          </a:prstGeom>
        </p:spPr>
      </p:pic>
      <p:sp>
        <p:nvSpPr>
          <p:cNvPr id="17" name="左大括号 16"/>
          <p:cNvSpPr/>
          <p:nvPr/>
        </p:nvSpPr>
        <p:spPr>
          <a:xfrm>
            <a:off x="2089582" y="980237"/>
            <a:ext cx="250031" cy="302895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noProof="1"/>
          </a:p>
        </p:txBody>
      </p:sp>
      <p:sp>
        <p:nvSpPr>
          <p:cNvPr id="18" name="文本框 8"/>
          <p:cNvSpPr txBox="1">
            <a:spLocks noChangeArrowheads="1"/>
          </p:cNvSpPr>
          <p:nvPr/>
        </p:nvSpPr>
        <p:spPr bwMode="auto">
          <a:xfrm>
            <a:off x="2339612" y="752828"/>
            <a:ext cx="3024188" cy="33920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故临崩寄臣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大事也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先帝不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臣卑鄙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光先帝遗德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塞忠谏之路也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受命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来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咨臣</a:t>
            </a: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当世之事</a:t>
            </a: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5443354" y="842375"/>
            <a:ext cx="1433965" cy="4369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介词，把</a:t>
            </a:r>
          </a:p>
        </p:txBody>
      </p:sp>
      <p:sp>
        <p:nvSpPr>
          <p:cNvPr id="31" name="文本框 14"/>
          <p:cNvSpPr txBox="1">
            <a:spLocks noChangeArrowheads="1"/>
          </p:cNvSpPr>
          <p:nvPr/>
        </p:nvSpPr>
        <p:spPr bwMode="auto">
          <a:xfrm>
            <a:off x="5443354" y="1417851"/>
            <a:ext cx="2295525" cy="4369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因为</a:t>
            </a:r>
          </a:p>
        </p:txBody>
      </p:sp>
      <p:sp>
        <p:nvSpPr>
          <p:cNvPr id="32" name="文本框 5"/>
          <p:cNvSpPr txBox="1">
            <a:spLocks noChangeArrowheads="1"/>
          </p:cNvSpPr>
          <p:nvPr/>
        </p:nvSpPr>
        <p:spPr bwMode="auto">
          <a:xfrm>
            <a:off x="5443354" y="2549480"/>
            <a:ext cx="2293628" cy="438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以致于</a:t>
            </a: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443354" y="3097168"/>
            <a:ext cx="1743058" cy="4381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表限定</a:t>
            </a:r>
          </a:p>
        </p:txBody>
      </p:sp>
      <p:sp>
        <p:nvSpPr>
          <p:cNvPr id="34" name="文本框 11"/>
          <p:cNvSpPr txBox="1">
            <a:spLocks noChangeArrowheads="1"/>
          </p:cNvSpPr>
          <p:nvPr/>
        </p:nvSpPr>
        <p:spPr bwMode="auto">
          <a:xfrm>
            <a:off x="5443354" y="2004174"/>
            <a:ext cx="2619375" cy="4369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连词，来</a:t>
            </a:r>
          </a:p>
        </p:txBody>
      </p:sp>
      <p:sp>
        <p:nvSpPr>
          <p:cNvPr id="35" name="文本框 1"/>
          <p:cNvSpPr txBox="1">
            <a:spLocks noChangeArrowheads="1"/>
          </p:cNvSpPr>
          <p:nvPr/>
        </p:nvSpPr>
        <p:spPr bwMode="auto">
          <a:xfrm>
            <a:off x="5443354" y="3646046"/>
            <a:ext cx="680551" cy="4369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latin typeface="宋体" pitchFamily="2" charset="-122"/>
              </a:rPr>
              <a:t>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3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" fill="hold"/>
                                        <p:tgtEl>
                                          <p:spTgt spid="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" fill="hold"/>
                                        <p:tgtEl>
                                          <p:spTgt spid="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" fill="hold"/>
                                        <p:tgtEl>
                                          <p:spTgt spid="3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" fill="hold"/>
                                        <p:tgtEl>
                                          <p:spTgt spid="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14553" y="70029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00424" y="417002"/>
            <a:ext cx="12376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生词、朗读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6799972" y="53271"/>
            <a:ext cx="2014106" cy="2525725"/>
          </a:xfrm>
          <a:prstGeom prst="rect">
            <a:avLst/>
          </a:prstGeom>
        </p:spPr>
      </p:pic>
      <p:sp>
        <p:nvSpPr>
          <p:cNvPr id="16" name="文本框 4"/>
          <p:cNvSpPr txBox="1">
            <a:spLocks noChangeArrowheads="1"/>
          </p:cNvSpPr>
          <p:nvPr/>
        </p:nvSpPr>
        <p:spPr bwMode="auto">
          <a:xfrm>
            <a:off x="1186249" y="2003904"/>
            <a:ext cx="2165479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诚宜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  <a:ea typeface="宋体" pitchFamily="2" charset="-122"/>
              </a:rPr>
              <a:t>开张</a:t>
            </a:r>
            <a:r>
              <a:rPr lang="zh-CN" altLang="zh-CN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圣听</a:t>
            </a:r>
          </a:p>
        </p:txBody>
      </p:sp>
      <p:sp>
        <p:nvSpPr>
          <p:cNvPr id="22" name="文本框 2"/>
          <p:cNvSpPr txBox="1">
            <a:spLocks noChangeArrowheads="1"/>
          </p:cNvSpPr>
          <p:nvPr/>
        </p:nvSpPr>
        <p:spPr bwMode="auto">
          <a:xfrm>
            <a:off x="1186249" y="901387"/>
            <a:ext cx="2918893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此诚危急存亡之</a:t>
            </a: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  <a:ea typeface="宋体" pitchFamily="2" charset="-122"/>
              </a:rPr>
              <a:t>秋</a:t>
            </a:r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也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 </a:t>
            </a:r>
          </a:p>
        </p:txBody>
      </p:sp>
      <p:sp>
        <p:nvSpPr>
          <p:cNvPr id="23" name="文本框 3"/>
          <p:cNvSpPr txBox="1">
            <a:spLocks noChangeArrowheads="1"/>
          </p:cNvSpPr>
          <p:nvPr/>
        </p:nvSpPr>
        <p:spPr bwMode="auto">
          <a:xfrm>
            <a:off x="3004702" y="1405419"/>
            <a:ext cx="2800451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今：四季中的秋季         </a:t>
            </a:r>
          </a:p>
        </p:txBody>
      </p:sp>
      <p:sp>
        <p:nvSpPr>
          <p:cNvPr id="24" name="文本框 1"/>
          <p:cNvSpPr txBox="1">
            <a:spLocks noChangeArrowheads="1"/>
          </p:cNvSpPr>
          <p:nvPr/>
        </p:nvSpPr>
        <p:spPr bwMode="auto">
          <a:xfrm>
            <a:off x="1186249" y="3104696"/>
            <a:ext cx="2320026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先帝不以臣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  <a:ea typeface="宋体" pitchFamily="2" charset="-122"/>
              </a:rPr>
              <a:t>卑鄙</a:t>
            </a:r>
          </a:p>
        </p:txBody>
      </p:sp>
      <p:sp>
        <p:nvSpPr>
          <p:cNvPr id="26" name="矩形 25"/>
          <p:cNvSpPr/>
          <p:nvPr/>
        </p:nvSpPr>
        <p:spPr>
          <a:xfrm>
            <a:off x="3032641" y="2555947"/>
            <a:ext cx="3272150" cy="438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</a:rPr>
              <a:t>今：商店开始营业 </a:t>
            </a:r>
            <a:endParaRPr lang="zh-CN" altLang="en-US" sz="2400" dirty="0"/>
          </a:p>
        </p:txBody>
      </p:sp>
      <p:sp>
        <p:nvSpPr>
          <p:cNvPr id="27" name="矩形 26"/>
          <p:cNvSpPr/>
          <p:nvPr/>
        </p:nvSpPr>
        <p:spPr>
          <a:xfrm>
            <a:off x="1242457" y="2564798"/>
            <a:ext cx="1430147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</a:rPr>
              <a:t>古：扩大 </a:t>
            </a:r>
            <a:endParaRPr lang="zh-CN" altLang="en-US" sz="2400" dirty="0"/>
          </a:p>
        </p:txBody>
      </p:sp>
      <p:sp>
        <p:nvSpPr>
          <p:cNvPr id="28" name="矩形 27"/>
          <p:cNvSpPr/>
          <p:nvPr/>
        </p:nvSpPr>
        <p:spPr>
          <a:xfrm>
            <a:off x="1251730" y="1405449"/>
            <a:ext cx="1370447" cy="4385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</a:rPr>
              <a:t>古：时 </a:t>
            </a:r>
            <a:endParaRPr lang="zh-CN" altLang="en-US" sz="2400" dirty="0"/>
          </a:p>
        </p:txBody>
      </p:sp>
      <p:sp>
        <p:nvSpPr>
          <p:cNvPr id="29" name="矩形 28"/>
          <p:cNvSpPr/>
          <p:nvPr/>
        </p:nvSpPr>
        <p:spPr>
          <a:xfrm>
            <a:off x="4954310" y="3667254"/>
            <a:ext cx="3091767" cy="4385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</a:rPr>
              <a:t>今：品质低劣 、下流</a:t>
            </a:r>
          </a:p>
        </p:txBody>
      </p:sp>
      <p:sp>
        <p:nvSpPr>
          <p:cNvPr id="36" name="矩形 35"/>
          <p:cNvSpPr/>
          <p:nvPr/>
        </p:nvSpPr>
        <p:spPr>
          <a:xfrm>
            <a:off x="1197283" y="3661360"/>
            <a:ext cx="3690250" cy="438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</a:rPr>
              <a:t>古： 身份低微，出身低下 </a:t>
            </a:r>
            <a:endParaRPr lang="zh-CN" altLang="zh-CN" sz="2400" b="1" dirty="0">
              <a:solidFill>
                <a:srgbClr val="C0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7" name="文本框 1"/>
          <p:cNvSpPr txBox="1">
            <a:spLocks noChangeArrowheads="1"/>
          </p:cNvSpPr>
          <p:nvPr/>
        </p:nvSpPr>
        <p:spPr bwMode="auto">
          <a:xfrm>
            <a:off x="5432471" y="429933"/>
            <a:ext cx="1435189" cy="438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古今</a:t>
            </a:r>
            <a:r>
              <a:rPr lang="zh-CN" altLang="en-US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异义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  <p:bldP spid="23" grpId="0" animBg="1"/>
      <p:bldP spid="24" grpId="0"/>
      <p:bldP spid="26" grpId="0" animBg="1"/>
      <p:bldP spid="27" grpId="0" animBg="1"/>
      <p:bldP spid="28" grpId="0" animBg="1"/>
      <p:bldP spid="29" grpId="0" animBg="1"/>
      <p:bldP spid="3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14553" y="70029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0"/>
          <p:cNvSpPr txBox="1"/>
          <p:nvPr/>
        </p:nvSpPr>
        <p:spPr>
          <a:xfrm>
            <a:off x="800424" y="417002"/>
            <a:ext cx="12376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生词、朗读</a:t>
            </a:r>
          </a:p>
        </p:txBody>
      </p:sp>
      <p:pic>
        <p:nvPicPr>
          <p:cNvPr id="11" name="图片 10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6799972" y="53271"/>
            <a:ext cx="2014106" cy="2525725"/>
          </a:xfrm>
          <a:prstGeom prst="rect">
            <a:avLst/>
          </a:prstGeom>
        </p:spPr>
      </p:pic>
      <p:sp>
        <p:nvSpPr>
          <p:cNvPr id="17" name="文本框 4"/>
          <p:cNvSpPr txBox="1">
            <a:spLocks noChangeArrowheads="1"/>
          </p:cNvSpPr>
          <p:nvPr/>
        </p:nvSpPr>
        <p:spPr bwMode="auto">
          <a:xfrm>
            <a:off x="1311818" y="2137322"/>
            <a:ext cx="4833938" cy="438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未尝不叹息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  <a:ea typeface="宋体" pitchFamily="2" charset="-122"/>
              </a:rPr>
              <a:t>痛恨</a:t>
            </a:r>
            <a:r>
              <a:rPr lang="zh-CN" altLang="zh-CN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于桓、灵也</a:t>
            </a:r>
          </a:p>
        </p:txBody>
      </p:sp>
      <p:sp>
        <p:nvSpPr>
          <p:cNvPr id="18" name="文本框 7"/>
          <p:cNvSpPr txBox="1">
            <a:spLocks noChangeArrowheads="1"/>
          </p:cNvSpPr>
          <p:nvPr/>
        </p:nvSpPr>
        <p:spPr bwMode="auto">
          <a:xfrm>
            <a:off x="1303751" y="2739796"/>
            <a:ext cx="2066354" cy="438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今：十分憎恨          </a:t>
            </a: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>
            <a:off x="1311818" y="964574"/>
            <a:ext cx="4227909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  <a:ea typeface="宋体" pitchFamily="2" charset="-122"/>
              </a:rPr>
              <a:t>猥</a:t>
            </a:r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自枉屈 </a:t>
            </a:r>
          </a:p>
        </p:txBody>
      </p:sp>
      <p:sp>
        <p:nvSpPr>
          <p:cNvPr id="21" name="文本框 3"/>
          <p:cNvSpPr txBox="1">
            <a:spLocks noChangeArrowheads="1"/>
          </p:cNvSpPr>
          <p:nvPr/>
        </p:nvSpPr>
        <p:spPr bwMode="auto">
          <a:xfrm>
            <a:off x="4202438" y="1591917"/>
            <a:ext cx="1998740" cy="438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今：卑鄙下流         </a:t>
            </a:r>
          </a:p>
        </p:txBody>
      </p:sp>
      <p:sp>
        <p:nvSpPr>
          <p:cNvPr id="25" name="文本框 1"/>
          <p:cNvSpPr txBox="1">
            <a:spLocks noChangeArrowheads="1"/>
          </p:cNvSpPr>
          <p:nvPr/>
        </p:nvSpPr>
        <p:spPr bwMode="auto">
          <a:xfrm>
            <a:off x="1311819" y="3412886"/>
            <a:ext cx="1479677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临表</a:t>
            </a:r>
            <a:r>
              <a:rPr lang="zh-CN" altLang="zh-CN" sz="2400" b="1" dirty="0">
                <a:solidFill>
                  <a:srgbClr val="C00000"/>
                </a:solidFill>
                <a:latin typeface="宋体" pitchFamily="2" charset="-122"/>
                <a:ea typeface="宋体" pitchFamily="2" charset="-122"/>
              </a:rPr>
              <a:t>涕</a:t>
            </a:r>
            <a:r>
              <a:rPr lang="zh-CN" altLang="zh-CN" sz="2400" b="1" dirty="0">
                <a:solidFill>
                  <a:schemeClr val="tx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零</a:t>
            </a:r>
          </a:p>
        </p:txBody>
      </p:sp>
      <p:sp>
        <p:nvSpPr>
          <p:cNvPr id="30" name="文本框 5"/>
          <p:cNvSpPr txBox="1">
            <a:spLocks noChangeArrowheads="1"/>
          </p:cNvSpPr>
          <p:nvPr/>
        </p:nvSpPr>
        <p:spPr bwMode="auto">
          <a:xfrm>
            <a:off x="3145885" y="3412937"/>
            <a:ext cx="1422896" cy="438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今：鼻涕         </a:t>
            </a:r>
          </a:p>
        </p:txBody>
      </p:sp>
      <p:sp>
        <p:nvSpPr>
          <p:cNvPr id="33" name="矩形 32"/>
          <p:cNvSpPr/>
          <p:nvPr/>
        </p:nvSpPr>
        <p:spPr>
          <a:xfrm>
            <a:off x="1303750" y="1591917"/>
            <a:ext cx="2637185" cy="4385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</a:rPr>
              <a:t>古：亲自降低身份 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3873038" y="2739365"/>
            <a:ext cx="2286000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</a:rPr>
              <a:t>古：痛心和遗憾 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5061559" y="3412937"/>
            <a:ext cx="1684596" cy="4385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</a:rPr>
              <a:t>古： 眼泪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1" grpId="0" animBg="1"/>
      <p:bldP spid="25" grpId="0"/>
      <p:bldP spid="30" grpId="0" animBg="1"/>
      <p:bldP spid="33" grpId="0" animBg="1"/>
      <p:bldP spid="34" grpId="0" animBg="1"/>
      <p:bldP spid="3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38395" y="314667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词类活用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993276" y="706803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1907268" y="1274016"/>
            <a:ext cx="1743892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+mn-ea"/>
              </a:rPr>
              <a:t>名词作状语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965914" y="1197734"/>
            <a:ext cx="3689798" cy="2859111"/>
          </a:xfrm>
          <a:prstGeom prst="roundRect">
            <a:avLst/>
          </a:prstGeom>
          <a:noFill/>
          <a:ln w="28575">
            <a:solidFill>
              <a:srgbClr val="BC4042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1081822" y="3390365"/>
            <a:ext cx="3863663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北，在文中意思为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向北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。</a:t>
            </a:r>
            <a:endParaRPr lang="zh-CN" altLang="en-US" sz="2400" b="1" dirty="0"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81822" y="2415306"/>
            <a:ext cx="3255138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躬，在文中意思为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亲自</a:t>
            </a:r>
            <a:r>
              <a:rPr lang="zh-CN" altLang="en-US" sz="24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。</a:t>
            </a:r>
            <a:endParaRPr lang="zh-CN" altLang="en-US" sz="2400" b="1" dirty="0">
              <a:solidFill>
                <a:schemeClr val="tx2"/>
              </a:solidFill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79693" y="2911149"/>
            <a:ext cx="1885373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②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北</a:t>
            </a: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定中原</a:t>
            </a:r>
            <a:endParaRPr lang="en-US" altLang="zh-CN" sz="2400" b="1" dirty="0">
              <a:solidFill>
                <a:srgbClr val="3D3F41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79694" y="1876244"/>
            <a:ext cx="3787127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①</a:t>
            </a: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臣本布衣，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躬</a:t>
            </a: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耕于南阳</a:t>
            </a:r>
            <a:endParaRPr lang="en-US" altLang="zh-CN" sz="2400" b="1" dirty="0">
              <a:solidFill>
                <a:srgbClr val="3D3F41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4567170" y="1196125"/>
            <a:ext cx="3874931" cy="2859111"/>
          </a:xfrm>
          <a:prstGeom prst="roundRect">
            <a:avLst/>
          </a:prstGeom>
          <a:noFill/>
          <a:ln w="28575">
            <a:solidFill>
              <a:srgbClr val="BC4042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509524" y="1322448"/>
            <a:ext cx="1992372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/>
              <a:t>形容词作动词</a:t>
            </a:r>
          </a:p>
        </p:txBody>
      </p:sp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4578439" y="1873876"/>
            <a:ext cx="1931832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①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庶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竭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驽钝　</a:t>
            </a:r>
            <a:endParaRPr lang="en-US" altLang="zh-CN" sz="2400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799693" y="2280079"/>
            <a:ext cx="336229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竭，在文中意思为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用尽</a:t>
            </a:r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lang="zh-CN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772317" y="2802064"/>
            <a:ext cx="1683394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</a:rPr>
              <a:t>动词作名词</a:t>
            </a:r>
            <a:endParaRPr lang="zh-CN" altLang="en-US" dirty="0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4748275" y="2830130"/>
            <a:ext cx="3317119" cy="1177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2400" b="1" dirty="0">
                <a:latin typeface="宋体" pitchFamily="2" charset="-122"/>
                <a:ea typeface="宋体" pitchFamily="2" charset="-122"/>
              </a:rPr>
              <a:t>①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托付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不效　</a:t>
            </a:r>
            <a:endParaRPr lang="en-US" altLang="zh-CN" sz="2400" b="1" dirty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托付在，文中意思为</a:t>
            </a:r>
            <a:endParaRPr lang="en-US" altLang="zh-CN" sz="2400" b="1" dirty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托付的事。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9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29" grpId="0"/>
      <p:bldP spid="31" grpId="0"/>
      <p:bldP spid="32" grpId="0"/>
      <p:bldP spid="33" grpId="0"/>
      <p:bldP spid="35" grpId="0" animBg="1"/>
      <p:bldP spid="99330" grpId="0"/>
      <p:bldP spid="36" grpId="0"/>
      <p:bldP spid="37" grpId="0" animBg="1"/>
      <p:bldP spid="9933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Rectangle 1"/>
          <p:cNvSpPr>
            <a:spLocks noChangeArrowheads="1"/>
          </p:cNvSpPr>
          <p:nvPr/>
        </p:nvSpPr>
        <p:spPr bwMode="auto">
          <a:xfrm>
            <a:off x="858962" y="1062506"/>
            <a:ext cx="3016875" cy="10849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①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以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光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先帝遗德　</a:t>
            </a:r>
            <a:endParaRPr lang="en-US" altLang="zh-CN" sz="2100" b="1" dirty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100" b="1" dirty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100" b="1" dirty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38395" y="314667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词类活用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993276" y="706803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圆角矩形 28"/>
          <p:cNvSpPr/>
          <p:nvPr/>
        </p:nvSpPr>
        <p:spPr>
          <a:xfrm>
            <a:off x="965915" y="956258"/>
            <a:ext cx="7225049" cy="3351726"/>
          </a:xfrm>
          <a:prstGeom prst="roundRect">
            <a:avLst/>
          </a:prstGeom>
          <a:noFill/>
          <a:ln w="28575">
            <a:solidFill>
              <a:srgbClr val="BC4042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58962" y="2185878"/>
            <a:ext cx="272792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②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恢弘</a:t>
            </a: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志士之气　</a:t>
            </a:r>
            <a:endParaRPr lang="en-US" altLang="zh-CN" sz="2400" b="1" dirty="0">
              <a:solidFill>
                <a:srgbClr val="3D3F41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83290" y="1266973"/>
            <a:ext cx="2878696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④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亲</a:t>
            </a: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贤臣，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远</a:t>
            </a: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小人　</a:t>
            </a:r>
            <a:endParaRPr lang="en-US" altLang="zh-CN" sz="2400" b="1" dirty="0">
              <a:solidFill>
                <a:srgbClr val="3D3F41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8962" y="3260852"/>
            <a:ext cx="3110952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③苟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全</a:t>
            </a: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性命于乱世</a:t>
            </a:r>
            <a:r>
              <a:rPr lang="zh-CN" altLang="en-US" sz="21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　</a:t>
            </a:r>
            <a:endParaRPr lang="en-US" altLang="zh-CN" sz="2100" b="1" dirty="0">
              <a:solidFill>
                <a:srgbClr val="3D3F41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409009" y="2039252"/>
            <a:ext cx="2762636" cy="16850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亲，在文中意思为</a:t>
            </a:r>
            <a:endParaRPr lang="en-US" altLang="zh-CN" sz="2100" b="1" dirty="0">
              <a:solidFill>
                <a:srgbClr val="3D3F41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使</a:t>
            </a:r>
            <a:r>
              <a:rPr lang="en-US" altLang="zh-CN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……</a:t>
            </a: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亲近</a:t>
            </a:r>
            <a:endParaRPr lang="en-US" altLang="zh-CN" sz="2100" b="1" u="sng" dirty="0">
              <a:solidFill>
                <a:srgbClr val="FF0000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100" b="1" dirty="0">
              <a:solidFill>
                <a:srgbClr val="3D3F41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远，在文中意思为</a:t>
            </a:r>
            <a:endParaRPr lang="en-US" altLang="zh-CN" sz="2100" b="1" dirty="0">
              <a:solidFill>
                <a:srgbClr val="3D3F41"/>
              </a:solidFill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使</a:t>
            </a:r>
            <a:r>
              <a:rPr lang="en-US" altLang="zh-CN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……</a:t>
            </a: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疏远</a:t>
            </a:r>
            <a:endParaRPr lang="zh-CN" altLang="en-US" sz="2100" b="1" dirty="0">
              <a:solidFill>
                <a:srgbClr val="FF0000"/>
              </a:solidFill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9737" y="3770432"/>
            <a:ext cx="4299297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全，在文中意思为</a:t>
            </a: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使</a:t>
            </a:r>
            <a:r>
              <a:rPr lang="en-US" altLang="zh-CN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……</a:t>
            </a: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保全。</a:t>
            </a:r>
            <a:endParaRPr lang="zh-CN" altLang="en-US" sz="2100" b="1" dirty="0">
              <a:solidFill>
                <a:srgbClr val="FF0000"/>
              </a:solidFill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rot="5400000">
            <a:off x="3723606" y="2661097"/>
            <a:ext cx="3390364" cy="1191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791783" y="2734263"/>
            <a:ext cx="426961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恢弘，在文中意思为</a:t>
            </a: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使</a:t>
            </a:r>
            <a:r>
              <a:rPr lang="en-US" altLang="zh-CN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……</a:t>
            </a: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发扬</a:t>
            </a:r>
            <a:endParaRPr lang="zh-CN" altLang="en-US" sz="2100" b="1" dirty="0">
              <a:solidFill>
                <a:srgbClr val="FF0000"/>
              </a:solidFill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91783" y="1632818"/>
            <a:ext cx="4694651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光，在文中意思为</a:t>
            </a: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使</a:t>
            </a:r>
            <a:r>
              <a:rPr lang="en-US" altLang="zh-CN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……</a:t>
            </a:r>
            <a:r>
              <a:rPr lang="zh-CN" altLang="en-US" sz="2100" b="1" u="sng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发扬光大</a:t>
            </a:r>
            <a:endParaRPr lang="zh-CN" altLang="en-US" sz="2100" b="1" dirty="0">
              <a:solidFill>
                <a:srgbClr val="FF0000"/>
              </a:solidFill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669231" y="752423"/>
            <a:ext cx="1405822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/>
              <a:t>使动用法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0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5" grpId="0"/>
      <p:bldP spid="20" grpId="0"/>
      <p:bldP spid="21" grpId="0"/>
      <p:bldP spid="22" grpId="0"/>
      <p:bldP spid="23" grpId="0"/>
      <p:bldP spid="24" grpId="0"/>
      <p:bldP spid="27" grpId="0"/>
      <p:bldP spid="3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Rectangle 1"/>
          <p:cNvSpPr>
            <a:spLocks noChangeArrowheads="1"/>
          </p:cNvSpPr>
          <p:nvPr/>
        </p:nvSpPr>
        <p:spPr bwMode="auto">
          <a:xfrm>
            <a:off x="1156447" y="1058955"/>
            <a:ext cx="8280027" cy="302390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Arial" pitchFamily="34" charset="0"/>
                <a:ea typeface="宋体" pitchFamily="2" charset="-122"/>
                <a:cs typeface="Times New Roman" pitchFamily="18" charset="0"/>
              </a:rPr>
              <a:t>①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此皆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良实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　</a:t>
            </a:r>
            <a:endParaRPr lang="en-US" altLang="zh-CN" sz="2400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良实，在文中意思为</a:t>
            </a:r>
            <a:r>
              <a:rPr lang="zh-CN" altLang="en-US" sz="2400" b="1" u="sng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忠良诚实的人。</a:t>
            </a:r>
            <a:endParaRPr lang="zh-CN" altLang="en-US" sz="2400" b="1" dirty="0">
              <a:solidFill>
                <a:srgbClr val="FF0000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latin typeface="Arial" pitchFamily="34" charset="0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Arial" pitchFamily="34" charset="0"/>
                <a:ea typeface="宋体" pitchFamily="2" charset="-122"/>
                <a:cs typeface="Times New Roman" pitchFamily="18" charset="0"/>
              </a:rPr>
              <a:t>②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攘除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奸凶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　</a:t>
            </a:r>
            <a:endParaRPr lang="en-US" altLang="zh-CN" sz="2400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奸凶，在文中意思为</a:t>
            </a:r>
            <a:r>
              <a:rPr lang="zh-CN" altLang="en-US" sz="2400" b="1" u="sng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奸邪凶恶的人。</a:t>
            </a:r>
            <a:endParaRPr lang="zh-CN" altLang="en-US" sz="2400" b="1" dirty="0">
              <a:solidFill>
                <a:srgbClr val="FF0000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latin typeface="Arial" pitchFamily="34" charset="0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Arial" pitchFamily="34" charset="0"/>
                <a:ea typeface="宋体" pitchFamily="2" charset="-122"/>
                <a:cs typeface="Times New Roman" pitchFamily="18" charset="0"/>
              </a:rPr>
              <a:t>③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优劣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得所　</a:t>
            </a:r>
            <a:endParaRPr lang="en-US" altLang="zh-CN" sz="2400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优劣，在文中意思为</a:t>
            </a:r>
            <a:r>
              <a:rPr lang="zh-CN" altLang="en-US" sz="2400" b="1" u="sng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才能高的和才能低的。</a:t>
            </a:r>
            <a:endParaRPr lang="zh-CN" altLang="en-US" sz="4500" b="1" dirty="0">
              <a:solidFill>
                <a:srgbClr val="FF0000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38395" y="314667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词类活用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993276" y="706803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圆角矩形 28"/>
          <p:cNvSpPr/>
          <p:nvPr/>
        </p:nvSpPr>
        <p:spPr>
          <a:xfrm>
            <a:off x="965915" y="956258"/>
            <a:ext cx="7225049" cy="3351726"/>
          </a:xfrm>
          <a:prstGeom prst="roundRect">
            <a:avLst/>
          </a:prstGeom>
          <a:noFill/>
          <a:ln w="28575">
            <a:solidFill>
              <a:srgbClr val="BC4042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064113" y="913788"/>
            <a:ext cx="2024293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/>
              <a:t>形容词作名词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1" grpId="0"/>
      <p:bldP spid="29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95224" y="607695"/>
            <a:ext cx="1147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22484" y="358616"/>
            <a:ext cx="9301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作家作品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012508" y="63484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395007" y="1095516"/>
            <a:ext cx="2422824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诸葛亮 </a:t>
            </a:r>
            <a:r>
              <a:rPr lang="en-US" sz="1500" b="1" dirty="0"/>
              <a:t>181</a:t>
            </a:r>
            <a:r>
              <a:rPr lang="zh-CN" altLang="en-US" sz="1500" b="1" dirty="0"/>
              <a:t>－</a:t>
            </a:r>
            <a:r>
              <a:rPr lang="en-US" altLang="zh-CN" sz="1500" b="1" dirty="0"/>
              <a:t>234</a:t>
            </a:r>
            <a:endParaRPr lang="en-US" altLang="zh-CN" sz="1500" b="1" dirty="0">
              <a:solidFill>
                <a:schemeClr val="tx1">
                  <a:lumMod val="50000"/>
                </a:schemeClr>
              </a:solidFill>
              <a:latin typeface="黑体" pitchFamily="49" charset="-122"/>
              <a:ea typeface="黑体" pitchFamily="49" charset="-122"/>
              <a:cs typeface="+mn-ea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2821" y="1677389"/>
            <a:ext cx="6437634" cy="27284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/>
              <a:t>字孔明，琅琊阳都</a:t>
            </a:r>
            <a:r>
              <a:rPr lang="en-US" sz="1800" b="1" dirty="0"/>
              <a:t>(</a:t>
            </a:r>
            <a:r>
              <a:rPr lang="zh-CN" altLang="en-US" sz="1800" b="1" dirty="0"/>
              <a:t>今山东省沂南县</a:t>
            </a:r>
            <a:r>
              <a:rPr lang="en-US" sz="1800" b="1" dirty="0"/>
              <a:t>)</a:t>
            </a:r>
            <a:r>
              <a:rPr lang="zh-CN" altLang="en-US" sz="1800" b="1" dirty="0"/>
              <a:t>人，三国时著名的政治家、军事家。东汉末年，隐居南阳邓县隆中</a:t>
            </a:r>
            <a:r>
              <a:rPr lang="en-US" sz="1800" b="1" dirty="0"/>
              <a:t>(</a:t>
            </a:r>
            <a:r>
              <a:rPr lang="zh-CN" altLang="en-US" sz="1800" b="1" dirty="0"/>
              <a:t>今湖北省襄阳市西南</a:t>
            </a:r>
            <a:r>
              <a:rPr lang="en-US" sz="1800" b="1" dirty="0"/>
              <a:t>)</a:t>
            </a:r>
            <a:r>
              <a:rPr lang="zh-CN" altLang="en-US" sz="1800" b="1" dirty="0"/>
              <a:t>，但对于世事十分留心，人称</a:t>
            </a:r>
            <a:r>
              <a:rPr lang="en-US" sz="1800" b="1" dirty="0"/>
              <a:t>“</a:t>
            </a:r>
            <a:r>
              <a:rPr lang="zh-CN" altLang="en-US" sz="1800" b="1" dirty="0"/>
              <a:t>卧龙</a:t>
            </a:r>
            <a:r>
              <a:rPr lang="en-US" sz="1800" b="1" dirty="0"/>
              <a:t>”</a:t>
            </a:r>
            <a:r>
              <a:rPr lang="zh-CN" altLang="en-US" sz="1800" b="1" dirty="0"/>
              <a:t>。建安十二年</a:t>
            </a:r>
            <a:r>
              <a:rPr lang="en-US" sz="1800" b="1" dirty="0"/>
              <a:t>(</a:t>
            </a:r>
            <a:r>
              <a:rPr lang="zh-CN" altLang="en-US" sz="1800" b="1" dirty="0"/>
              <a:t>公元</a:t>
            </a:r>
            <a:r>
              <a:rPr lang="en-US" sz="1800" b="1" dirty="0"/>
              <a:t>207</a:t>
            </a:r>
            <a:r>
              <a:rPr lang="zh-CN" altLang="en-US" sz="1800" b="1" dirty="0"/>
              <a:t>年</a:t>
            </a:r>
            <a:r>
              <a:rPr lang="en-US" sz="1800" b="1" dirty="0"/>
              <a:t>)</a:t>
            </a:r>
            <a:r>
              <a:rPr lang="zh-CN" altLang="zh-CN" sz="1800" b="1" dirty="0">
                <a:latin typeface="宋体" pitchFamily="2" charset="-122"/>
                <a:sym typeface="宋体" pitchFamily="2" charset="-122"/>
              </a:rPr>
              <a:t>在隆中耕种，后刘备三顾茅庐请出，辅佐刘备建立蜀汉。</a:t>
            </a:r>
            <a:endParaRPr lang="en-US" altLang="zh-CN" sz="1800" b="1" dirty="0"/>
          </a:p>
          <a:p>
            <a:pPr>
              <a:lnSpc>
                <a:spcPct val="130000"/>
              </a:lnSpc>
            </a:pPr>
            <a:endParaRPr lang="en-US" altLang="zh-CN" sz="1800" b="1" dirty="0">
              <a:latin typeface="黑体" pitchFamily="49" charset="-122"/>
              <a:ea typeface="黑体" pitchFamily="49" charset="-122"/>
              <a:sym typeface="+mn-ea"/>
            </a:endParaRPr>
          </a:p>
          <a:p>
            <a:pPr>
              <a:lnSpc>
                <a:spcPct val="130000"/>
              </a:lnSpc>
            </a:pPr>
            <a:endParaRPr lang="zh-CN" altLang="en-US" sz="1800" b="1" dirty="0">
              <a:latin typeface="黑体" pitchFamily="49" charset="-122"/>
              <a:ea typeface="黑体" pitchFamily="49" charset="-122"/>
            </a:endParaRPr>
          </a:p>
          <a:p>
            <a:endParaRPr lang="zh-CN" altLang="en-US" sz="1800" b="1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483759" y="1553612"/>
            <a:ext cx="6266974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72820" y="3560864"/>
            <a:ext cx="368311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sz="1800" b="1" dirty="0">
                <a:solidFill>
                  <a:srgbClr val="3D3F41"/>
                </a:solidFill>
                <a:latin typeface="宋体" pitchFamily="2" charset="-122"/>
                <a:sym typeface="宋体" pitchFamily="2" charset="-122"/>
              </a:rPr>
              <a:t>代表散文</a:t>
            </a:r>
            <a:r>
              <a:rPr lang="zh-CN" altLang="zh-CN" sz="1800" b="1" dirty="0">
                <a:solidFill>
                  <a:srgbClr val="3D3F41">
                    <a:lumMod val="50000"/>
                  </a:srgbClr>
                </a:solidFill>
                <a:latin typeface="宋体" pitchFamily="2" charset="-122"/>
                <a:sym typeface="宋体" pitchFamily="2" charset="-122"/>
              </a:rPr>
              <a:t>《出师表》《诫子书》</a:t>
            </a:r>
            <a:r>
              <a:rPr lang="zh-CN" altLang="zh-CN" sz="1800" b="1" dirty="0">
                <a:solidFill>
                  <a:srgbClr val="3D3F41"/>
                </a:solidFill>
                <a:latin typeface="宋体" pitchFamily="2" charset="-122"/>
                <a:sym typeface="宋体" pitchFamily="2" charset="-122"/>
              </a:rPr>
              <a:t>等。</a:t>
            </a:r>
            <a:endParaRPr lang="zh-CN" altLang="en-US" sz="1800" b="1" dirty="0">
              <a:solidFill>
                <a:srgbClr val="3D3F4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82870" y="1512794"/>
            <a:ext cx="1670324" cy="2243951"/>
          </a:xfrm>
          <a:prstGeom prst="rect">
            <a:avLst/>
          </a:prstGeom>
          <a:effectLst>
            <a:outerShdw blurRad="127000" dist="50800" dir="3000000" sx="104000" sy="104000" algn="ctr" rotWithShape="0">
              <a:srgbClr val="000000">
                <a:alpha val="34000"/>
              </a:srgbClr>
            </a:out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81383" y="815816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481" name="Rectangle 1"/>
          <p:cNvSpPr>
            <a:spLocks noChangeArrowheads="1"/>
          </p:cNvSpPr>
          <p:nvPr/>
        </p:nvSpPr>
        <p:spPr bwMode="auto">
          <a:xfrm>
            <a:off x="4704007" y="2076719"/>
            <a:ext cx="3274455" cy="154657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追述刘备的知遇之恩</a:t>
            </a:r>
            <a:endParaRPr lang="en-US" altLang="zh-CN" sz="2400" b="1" dirty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表白自己精诚图报的忠心，点出出师本题，</a:t>
            </a:r>
            <a:endParaRPr lang="en-US" altLang="zh-CN" sz="2400" b="1" dirty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表达兴复汉室的决心。</a:t>
            </a:r>
            <a:endParaRPr lang="zh-CN" altLang="en-US" sz="2400" b="1" dirty="0"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87890" y="1122727"/>
            <a:ext cx="2946227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第一部分</a:t>
            </a:r>
            <a:r>
              <a:rPr lang="en-US" altLang="zh-CN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(1</a:t>
            </a:r>
            <a:r>
              <a:rPr lang="zh-CN" altLang="en-US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～</a:t>
            </a:r>
            <a:r>
              <a:rPr lang="en-US" altLang="zh-CN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5</a:t>
            </a:r>
            <a:r>
              <a:rPr lang="zh-CN" altLang="en-US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段</a:t>
            </a:r>
            <a:r>
              <a:rPr lang="en-US" altLang="zh-CN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)</a:t>
            </a:r>
            <a:r>
              <a:rPr lang="zh-CN" altLang="en-US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：</a:t>
            </a:r>
            <a:endParaRPr lang="zh-CN" altLang="en-US" b="1" dirty="0"/>
          </a:p>
        </p:txBody>
      </p:sp>
      <p:sp>
        <p:nvSpPr>
          <p:cNvPr id="15" name="矩形 14"/>
          <p:cNvSpPr/>
          <p:nvPr/>
        </p:nvSpPr>
        <p:spPr>
          <a:xfrm>
            <a:off x="1226429" y="2076211"/>
            <a:ext cx="2975303" cy="15465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3D3F4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写临出师前的忠谏，提出了广开言路、执法如一、任人唯贤的具体建议。</a:t>
            </a:r>
            <a:endParaRPr lang="zh-CN" altLang="en-US" sz="2400" b="1" dirty="0">
              <a:solidFill>
                <a:srgbClr val="3D3F41"/>
              </a:solidFill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80577" y="1122811"/>
            <a:ext cx="2869473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第二部分</a:t>
            </a:r>
            <a:r>
              <a:rPr lang="en-US" altLang="zh-CN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(6</a:t>
            </a:r>
            <a:r>
              <a:rPr lang="zh-CN" altLang="en-US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～</a:t>
            </a:r>
            <a:r>
              <a:rPr lang="en-US" altLang="zh-CN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8</a:t>
            </a:r>
            <a:r>
              <a:rPr lang="zh-CN" altLang="en-US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段</a:t>
            </a:r>
            <a:r>
              <a:rPr lang="en-US" altLang="zh-CN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)</a:t>
            </a:r>
            <a:r>
              <a:rPr lang="zh-CN" altLang="en-US" sz="2400" b="1" dirty="0">
                <a:solidFill>
                  <a:srgbClr val="3D3F41"/>
                </a:solidFill>
                <a:latin typeface="黑体"/>
                <a:cs typeface="Times New Roman" pitchFamily="18" charset="0"/>
              </a:rPr>
              <a:t>：</a:t>
            </a:r>
            <a:endParaRPr lang="zh-CN" altLang="en-US" b="1" dirty="0"/>
          </a:p>
        </p:txBody>
      </p:sp>
      <p:sp>
        <p:nvSpPr>
          <p:cNvPr id="22" name="圆角矩形 21"/>
          <p:cNvSpPr/>
          <p:nvPr/>
        </p:nvSpPr>
        <p:spPr>
          <a:xfrm>
            <a:off x="1081826" y="1941490"/>
            <a:ext cx="3226157" cy="1767626"/>
          </a:xfrm>
          <a:prstGeom prst="round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4663761" y="1939879"/>
            <a:ext cx="3208450" cy="1767626"/>
          </a:xfrm>
          <a:prstGeom prst="round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5"/>
          <p:cNvSpPr txBox="1"/>
          <p:nvPr/>
        </p:nvSpPr>
        <p:spPr>
          <a:xfrm>
            <a:off x="927259" y="33956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结构分析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51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484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51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1" grpId="0"/>
      <p:bldP spid="148481" grpId="1"/>
      <p:bldP spid="14" grpId="0" animBg="1"/>
      <p:bldP spid="15" grpId="0"/>
      <p:bldP spid="15" grpId="1"/>
      <p:bldP spid="16" grpId="0" animBg="1"/>
      <p:bldP spid="22" grpId="0" animBg="1"/>
      <p:bldP spid="2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自主探究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062849" y="806549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2842664" y="510506"/>
            <a:ext cx="5309663" cy="4847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solidFill>
                  <a:srgbClr val="FF0000"/>
                </a:solidFill>
                <a:latin typeface="+mn-ea"/>
              </a:rPr>
              <a:t>诸葛亮对当前形势的分析是什么？</a:t>
            </a:r>
            <a:endParaRPr lang="zh-CN" altLang="en-US" sz="5000" b="1" dirty="0">
              <a:solidFill>
                <a:srgbClr val="FF0000"/>
              </a:solidFill>
              <a:latin typeface="+mn-ea"/>
              <a:cs typeface="宋体" pitchFamily="2" charset="-122"/>
            </a:endParaRPr>
          </a:p>
        </p:txBody>
      </p:sp>
      <p:sp>
        <p:nvSpPr>
          <p:cNvPr id="147457" name="Rectangle 1"/>
          <p:cNvSpPr>
            <a:spLocks noChangeArrowheads="1"/>
          </p:cNvSpPr>
          <p:nvPr/>
        </p:nvSpPr>
        <p:spPr bwMode="auto">
          <a:xfrm>
            <a:off x="1168758" y="2211947"/>
            <a:ext cx="6906296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今天下三分，益州疲弊，此诚危急存亡之秋也。</a:t>
            </a:r>
            <a:endParaRPr lang="zh-CN" altLang="en-US" sz="2400" b="1" dirty="0"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7458" name="Rectangle 2"/>
          <p:cNvSpPr>
            <a:spLocks noChangeArrowheads="1"/>
          </p:cNvSpPr>
          <p:nvPr/>
        </p:nvSpPr>
        <p:spPr bwMode="auto">
          <a:xfrm>
            <a:off x="1613079" y="3332409"/>
            <a:ext cx="5756857" cy="438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侍卫之臣不懈于内，忠志之士忘身于外。</a:t>
            </a:r>
            <a:endParaRPr lang="zh-CN" altLang="en-US" sz="2400" b="1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25906" y="2843065"/>
            <a:ext cx="1374415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3D3F41"/>
                </a:solidFill>
                <a:latin typeface="+mn-ea"/>
                <a:cs typeface="Times New Roman" pitchFamily="18" charset="0"/>
              </a:rPr>
              <a:t>主观条件</a:t>
            </a:r>
            <a:endParaRPr lang="zh-CN" altLang="en-US" dirty="0">
              <a:latin typeface="+mn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226713" y="1545466"/>
            <a:ext cx="6693794" cy="2347175"/>
          </a:xfrm>
          <a:prstGeom prst="roundRect">
            <a:avLst/>
          </a:prstGeom>
          <a:noFill/>
          <a:ln w="28575">
            <a:solidFill>
              <a:srgbClr val="C00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825906" y="1751881"/>
            <a:ext cx="1374415" cy="438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3D3F41"/>
                </a:solidFill>
                <a:latin typeface="+mn-ea"/>
                <a:cs typeface="Times New Roman" pitchFamily="18" charset="0"/>
              </a:rPr>
              <a:t>客观条件</a:t>
            </a:r>
            <a:endParaRPr lang="en-US" altLang="zh-CN" sz="2400" b="1" dirty="0">
              <a:solidFill>
                <a:srgbClr val="3D3F41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18" name="文本框 5"/>
          <p:cNvSpPr txBox="1"/>
          <p:nvPr/>
        </p:nvSpPr>
        <p:spPr>
          <a:xfrm>
            <a:off x="927259" y="33956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结构分析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8" grpId="0"/>
      <p:bldP spid="147457" grpId="0"/>
      <p:bldP spid="147458" grpId="0"/>
      <p:bldP spid="13" grpId="0" animBg="1"/>
      <p:bldP spid="17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0009" y="181928"/>
            <a:ext cx="63484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合作探究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06316" y="671912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5"/>
          <p:cNvSpPr txBox="1"/>
          <p:nvPr/>
        </p:nvSpPr>
        <p:spPr>
          <a:xfrm>
            <a:off x="927259" y="33956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结构分析</a:t>
            </a:r>
          </a:p>
        </p:txBody>
      </p:sp>
      <p:sp>
        <p:nvSpPr>
          <p:cNvPr id="44" name="矩形 43"/>
          <p:cNvSpPr/>
          <p:nvPr/>
        </p:nvSpPr>
        <p:spPr>
          <a:xfrm>
            <a:off x="1534025" y="1119608"/>
            <a:ext cx="6045165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</a:rPr>
              <a:t>诸葛亮向后主提出的三条建议是什么？</a:t>
            </a:r>
          </a:p>
        </p:txBody>
      </p:sp>
      <p:sp>
        <p:nvSpPr>
          <p:cNvPr id="46" name="矩形 45"/>
          <p:cNvSpPr/>
          <p:nvPr/>
        </p:nvSpPr>
        <p:spPr>
          <a:xfrm>
            <a:off x="1521706" y="2102810"/>
            <a:ext cx="174470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400" b="1" dirty="0">
                <a:solidFill>
                  <a:srgbClr val="3D3F41"/>
                </a:solidFill>
              </a:rPr>
              <a:t>(1)</a:t>
            </a:r>
            <a:r>
              <a:rPr lang="zh-CN" altLang="en-US" sz="2400" b="1" dirty="0">
                <a:solidFill>
                  <a:srgbClr val="3D3F41"/>
                </a:solidFill>
              </a:rPr>
              <a:t>开张圣听</a:t>
            </a:r>
            <a:endParaRPr lang="zh-CN" altLang="en-US" sz="2400" b="1" dirty="0"/>
          </a:p>
        </p:txBody>
      </p:sp>
      <p:sp>
        <p:nvSpPr>
          <p:cNvPr id="48" name="矩形 47"/>
          <p:cNvSpPr/>
          <p:nvPr/>
        </p:nvSpPr>
        <p:spPr>
          <a:xfrm>
            <a:off x="1521706" y="2633996"/>
            <a:ext cx="328359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400" b="1" dirty="0">
                <a:solidFill>
                  <a:srgbClr val="3D3F41"/>
                </a:solidFill>
              </a:rPr>
              <a:t>(2)</a:t>
            </a:r>
            <a:r>
              <a:rPr lang="zh-CN" altLang="en-US" sz="2400" b="1" dirty="0">
                <a:solidFill>
                  <a:srgbClr val="3D3F41"/>
                </a:solidFill>
              </a:rPr>
              <a:t>陟罚臧否，不宜异同</a:t>
            </a:r>
            <a:endParaRPr lang="zh-CN" altLang="en-US" sz="2400" b="1" dirty="0"/>
          </a:p>
        </p:txBody>
      </p:sp>
      <p:sp>
        <p:nvSpPr>
          <p:cNvPr id="49" name="矩形 48"/>
          <p:cNvSpPr/>
          <p:nvPr/>
        </p:nvSpPr>
        <p:spPr>
          <a:xfrm>
            <a:off x="1521706" y="3203971"/>
            <a:ext cx="297581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en-US" sz="2400" b="1" dirty="0">
                <a:solidFill>
                  <a:srgbClr val="3D3F41"/>
                </a:solidFill>
              </a:rPr>
              <a:t>(3)</a:t>
            </a:r>
            <a:r>
              <a:rPr lang="zh-CN" altLang="en-US" sz="2400" b="1" dirty="0">
                <a:solidFill>
                  <a:srgbClr val="3D3F41"/>
                </a:solidFill>
              </a:rPr>
              <a:t>亲贤臣，远小人。</a:t>
            </a:r>
          </a:p>
        </p:txBody>
      </p:sp>
      <p:pic>
        <p:nvPicPr>
          <p:cNvPr id="50" name="图片 49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6359433" y="1211330"/>
            <a:ext cx="2345866" cy="2941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8" grpId="0"/>
      <p:bldP spid="4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1052851" y="1719330"/>
            <a:ext cx="7138115" cy="24929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表文为了说明亲贤远佞的利弊，以先汉“兴隆”和后汉“倾颓”的历史事实作为前车之鉴，以先帝叹息、痛恨桓帝、灵帝昏庸误国为告诫，促使后主刘禅亲信贤臣；以“汉室之隆，可计日而待”为鼓励，由近及远，借古鉴今，成败并举，经纬成文，思路开阔。所以，这段文字不能去掉。</a:t>
            </a:r>
            <a:endParaRPr lang="zh-CN" altLang="en-US" sz="2100" b="1" dirty="0"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合作探究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06316" y="63484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5"/>
          <p:cNvSpPr txBox="1"/>
          <p:nvPr/>
        </p:nvSpPr>
        <p:spPr>
          <a:xfrm>
            <a:off x="927259" y="33956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讨论交流</a:t>
            </a:r>
          </a:p>
        </p:txBody>
      </p:sp>
      <p:sp>
        <p:nvSpPr>
          <p:cNvPr id="17" name="矩形 16"/>
          <p:cNvSpPr/>
          <p:nvPr/>
        </p:nvSpPr>
        <p:spPr>
          <a:xfrm>
            <a:off x="1996226" y="513455"/>
            <a:ext cx="5286777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表文第五段为什么插入对往事的回忆？</a:t>
            </a: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去掉这一段文字，好吗？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/>
      <p:bldP spid="1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合作探究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1997" y="0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timg (31)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1262">
            <a:off x="6881386" y="-300822"/>
            <a:ext cx="2751854" cy="3009900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1006316" y="63484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5"/>
          <p:cNvSpPr txBox="1"/>
          <p:nvPr/>
        </p:nvSpPr>
        <p:spPr>
          <a:xfrm>
            <a:off x="927259" y="33956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讨论交流</a:t>
            </a:r>
          </a:p>
        </p:txBody>
      </p:sp>
      <p:sp>
        <p:nvSpPr>
          <p:cNvPr id="14" name="文本框 1"/>
          <p:cNvSpPr txBox="1">
            <a:spLocks noChangeArrowheads="1"/>
          </p:cNvSpPr>
          <p:nvPr/>
        </p:nvSpPr>
        <p:spPr bwMode="auto">
          <a:xfrm>
            <a:off x="1480685" y="972624"/>
            <a:ext cx="5894784" cy="4369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说说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段在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表达方式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上与前文有何不同。</a:t>
            </a:r>
          </a:p>
        </p:txBody>
      </p:sp>
      <p:sp>
        <p:nvSpPr>
          <p:cNvPr id="16" name="文本框 11"/>
          <p:cNvSpPr txBox="1">
            <a:spLocks noChangeArrowheads="1"/>
          </p:cNvSpPr>
          <p:nvPr/>
        </p:nvSpPr>
        <p:spPr bwMode="auto">
          <a:xfrm>
            <a:off x="909237" y="1897702"/>
            <a:ext cx="6725332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宋体" pitchFamily="2" charset="-122"/>
              </a:rPr>
              <a:t>    </a:t>
            </a:r>
            <a:r>
              <a:rPr lang="zh-CN" altLang="en-US" sz="2700" b="1" dirty="0">
                <a:latin typeface="宋体" pitchFamily="2" charset="-122"/>
                <a:ea typeface="宋体" pitchFamily="2" charset="-122"/>
              </a:rPr>
              <a:t>前文主要用</a:t>
            </a:r>
            <a:r>
              <a:rPr lang="zh-CN" altLang="en-US" sz="2700" b="1" dirty="0">
                <a:solidFill>
                  <a:srgbClr val="C00000"/>
                </a:solidFill>
                <a:latin typeface="宋体" pitchFamily="2" charset="-122"/>
                <a:ea typeface="宋体" pitchFamily="2" charset="-122"/>
              </a:rPr>
              <a:t>“议论”</a:t>
            </a:r>
            <a:r>
              <a:rPr lang="zh-CN" altLang="en-US" sz="2700" b="1" dirty="0">
                <a:latin typeface="宋体" pitchFamily="2" charset="-122"/>
                <a:ea typeface="宋体" pitchFamily="2" charset="-122"/>
              </a:rPr>
              <a:t>的表达方式，向刘禅提出建议；第</a:t>
            </a:r>
            <a:r>
              <a:rPr lang="en-US" altLang="zh-CN" sz="2700" b="1" dirty="0"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2700" b="1" dirty="0">
                <a:latin typeface="宋体" pitchFamily="2" charset="-122"/>
                <a:ea typeface="宋体" pitchFamily="2" charset="-122"/>
              </a:rPr>
              <a:t>和第</a:t>
            </a:r>
            <a:r>
              <a:rPr lang="en-US" altLang="zh-CN" sz="2700" b="1" dirty="0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sz="2700" b="1" dirty="0">
                <a:latin typeface="宋体" pitchFamily="2" charset="-122"/>
                <a:ea typeface="宋体" pitchFamily="2" charset="-122"/>
              </a:rPr>
              <a:t>段主要用</a:t>
            </a:r>
            <a:r>
              <a:rPr lang="zh-CN" altLang="en-US" sz="2700" b="1" dirty="0">
                <a:solidFill>
                  <a:srgbClr val="C00000"/>
                </a:solidFill>
                <a:latin typeface="宋体" pitchFamily="2" charset="-122"/>
                <a:ea typeface="宋体" pitchFamily="2" charset="-122"/>
              </a:rPr>
              <a:t>“叙述”（记叙）</a:t>
            </a:r>
            <a:r>
              <a:rPr lang="zh-CN" altLang="en-US" sz="2700" b="1" dirty="0">
                <a:latin typeface="宋体" pitchFamily="2" charset="-122"/>
                <a:ea typeface="宋体" pitchFamily="2" charset="-122"/>
              </a:rPr>
              <a:t>的表达方式，叙述自己的人生经历。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967621" y="1943195"/>
            <a:ext cx="6787970" cy="1825580"/>
          </a:xfrm>
          <a:prstGeom prst="roundRect">
            <a:avLst/>
          </a:prstGeom>
          <a:noFill/>
          <a:ln>
            <a:solidFill>
              <a:schemeClr val="accent4">
                <a:lumMod val="5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0478" y="171450"/>
            <a:ext cx="1298734" cy="793433"/>
          </a:xfrm>
          <a:prstGeom prst="rect">
            <a:avLst/>
          </a:prstGeom>
        </p:spPr>
      </p:pic>
      <p:sp>
        <p:nvSpPr>
          <p:cNvPr id="12" name="文本框 2"/>
          <p:cNvSpPr txBox="1"/>
          <p:nvPr/>
        </p:nvSpPr>
        <p:spPr>
          <a:xfrm>
            <a:off x="76200" y="395764"/>
            <a:ext cx="1166813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</a:rPr>
              <a:t>检测小结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13105" y="760832"/>
            <a:ext cx="666274" cy="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timg (31)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1262">
            <a:off x="6881386" y="-300822"/>
            <a:ext cx="2751854" cy="3009900"/>
          </a:xfrm>
          <a:prstGeom prst="rect">
            <a:avLst/>
          </a:prstGeom>
        </p:spPr>
      </p:pic>
      <p:sp>
        <p:nvSpPr>
          <p:cNvPr id="128001" name="Rectangle 1"/>
          <p:cNvSpPr>
            <a:spLocks noChangeArrowheads="1"/>
          </p:cNvSpPr>
          <p:nvPr/>
        </p:nvSpPr>
        <p:spPr bwMode="auto">
          <a:xfrm>
            <a:off x="1033529" y="1371599"/>
            <a:ext cx="6635840" cy="214674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陟罚臧否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(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　　　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)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　　中道崩殂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(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　　　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)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　　　　　</a:t>
            </a:r>
            <a:endParaRPr lang="en-US" altLang="zh-CN" sz="2700" b="1" dirty="0">
              <a:latin typeface="+mj-ea"/>
              <a:ea typeface="+mj-ea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700" b="1" dirty="0">
              <a:latin typeface="+mj-ea"/>
              <a:ea typeface="+mj-ea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以遗陛下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(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　　　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)    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行阵和睦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(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　　　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)  </a:t>
            </a: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700" b="1" dirty="0">
              <a:latin typeface="+mj-ea"/>
              <a:ea typeface="+mj-ea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性行淑均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(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　　　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)    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庶竭驽钝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(</a:t>
            </a:r>
            <a:r>
              <a:rPr lang="zh-CN" altLang="en-US" sz="2700" b="1" dirty="0">
                <a:latin typeface="+mj-ea"/>
                <a:ea typeface="+mj-ea"/>
                <a:cs typeface="Times New Roman" pitchFamily="18" charset="0"/>
              </a:rPr>
              <a:t>　　　</a:t>
            </a:r>
            <a:r>
              <a:rPr lang="en-US" altLang="zh-CN" sz="2700" b="1" dirty="0">
                <a:latin typeface="+mj-ea"/>
                <a:ea typeface="+mj-ea"/>
                <a:cs typeface="Times New Roman" pitchFamily="18" charset="0"/>
              </a:rPr>
              <a:t>)</a:t>
            </a:r>
            <a:endParaRPr lang="en-US" altLang="zh-CN" sz="2700" b="1" dirty="0">
              <a:latin typeface="+mj-ea"/>
              <a:ea typeface="+mj-ea"/>
              <a:cs typeface="宋体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15104" y="1364210"/>
            <a:ext cx="697557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700" dirty="0" err="1">
                <a:solidFill>
                  <a:srgbClr val="FF0000"/>
                </a:solidFill>
              </a:rPr>
              <a:t>pǐ</a:t>
            </a:r>
            <a:endParaRPr lang="zh-CN" altLang="en-US" sz="2700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29291" y="1381686"/>
            <a:ext cx="631268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700" dirty="0" err="1">
                <a:solidFill>
                  <a:srgbClr val="FF0000"/>
                </a:solidFill>
              </a:rPr>
              <a:t>cú</a:t>
            </a:r>
            <a:endParaRPr lang="zh-CN" altLang="en-US" sz="2700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132416" y="2241631"/>
            <a:ext cx="669740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700" dirty="0" err="1">
                <a:solidFill>
                  <a:srgbClr val="FF0000"/>
                </a:solidFill>
              </a:rPr>
              <a:t>wèi</a:t>
            </a:r>
            <a:endParaRPr lang="zh-CN" altLang="en-US" sz="2700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84472" y="2228851"/>
            <a:ext cx="655917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700" dirty="0" err="1">
                <a:solidFill>
                  <a:srgbClr val="FF0000"/>
                </a:solidFill>
              </a:rPr>
              <a:t>mù</a:t>
            </a:r>
            <a:r>
              <a:rPr lang="zh-CN" altLang="en-US" sz="2700" dirty="0">
                <a:solidFill>
                  <a:srgbClr val="FF0000"/>
                </a:solidFill>
              </a:rPr>
              <a:t>　</a:t>
            </a:r>
          </a:p>
        </p:txBody>
      </p:sp>
      <p:sp>
        <p:nvSpPr>
          <p:cNvPr id="23" name="矩形 22"/>
          <p:cNvSpPr/>
          <p:nvPr/>
        </p:nvSpPr>
        <p:spPr>
          <a:xfrm>
            <a:off x="3028155" y="3018198"/>
            <a:ext cx="915195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700" dirty="0" err="1">
                <a:solidFill>
                  <a:srgbClr val="FF0000"/>
                </a:solidFill>
              </a:rPr>
              <a:t>xínɡ</a:t>
            </a:r>
            <a:endParaRPr lang="zh-CN" altLang="en-US" sz="2700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303307" y="2954991"/>
            <a:ext cx="847166" cy="5770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300" dirty="0" err="1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</a:rPr>
              <a:t>nú</a:t>
            </a:r>
            <a:endParaRPr lang="en-US" altLang="zh-CN" sz="3300" dirty="0">
              <a:solidFill>
                <a:srgbClr val="FF0000"/>
              </a:solidFill>
              <a:latin typeface="+mj-ea"/>
              <a:ea typeface="+mj-ea"/>
              <a:cs typeface="宋体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491069" y="1875865"/>
            <a:ext cx="90767" cy="80683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953687" y="1859056"/>
            <a:ext cx="90767" cy="80683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828801" y="2686050"/>
            <a:ext cx="90767" cy="80683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5923430" y="2686050"/>
            <a:ext cx="90767" cy="80683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788460" y="3543300"/>
            <a:ext cx="90767" cy="80683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550275" y="3513045"/>
            <a:ext cx="90767" cy="80683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1" grpId="0"/>
      <p:bldP spid="22" grpId="0"/>
      <p:bldP spid="23" grpId="0"/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0478" y="171450"/>
            <a:ext cx="1298734" cy="793433"/>
          </a:xfrm>
          <a:prstGeom prst="rect">
            <a:avLst/>
          </a:prstGeom>
        </p:spPr>
      </p:pic>
      <p:sp>
        <p:nvSpPr>
          <p:cNvPr id="12" name="文本框 2"/>
          <p:cNvSpPr txBox="1"/>
          <p:nvPr/>
        </p:nvSpPr>
        <p:spPr>
          <a:xfrm>
            <a:off x="76200" y="395764"/>
            <a:ext cx="1166813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</a:rPr>
              <a:t>检测小结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13105" y="760832"/>
            <a:ext cx="666274" cy="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 descr="timg (31)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1262">
            <a:off x="6881386" y="-300822"/>
            <a:ext cx="2751854" cy="30099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539173" y="547300"/>
            <a:ext cx="5659241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/>
              <a:t>为下列句子中的</a:t>
            </a:r>
            <a:r>
              <a:rPr lang="en-US" sz="2700" b="1" dirty="0"/>
              <a:t>“</a:t>
            </a:r>
            <a:r>
              <a:rPr lang="zh-CN" altLang="en-US" sz="2700" b="1" dirty="0"/>
              <a:t>以</a:t>
            </a:r>
            <a:r>
              <a:rPr lang="en-US" sz="2700" b="1" dirty="0"/>
              <a:t>”</a:t>
            </a:r>
            <a:r>
              <a:rPr lang="zh-CN" altLang="en-US" sz="2700" b="1" dirty="0"/>
              <a:t>选择恰当的义项</a:t>
            </a:r>
          </a:p>
        </p:txBody>
      </p:sp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2349873" y="1179980"/>
            <a:ext cx="3913095" cy="90024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A.</a:t>
            </a:r>
            <a:r>
              <a:rPr lang="zh-CN" altLang="en-US" sz="27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用　　　　　</a:t>
            </a:r>
            <a:r>
              <a:rPr lang="en-US" altLang="zh-CN" sz="27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B.</a:t>
            </a:r>
            <a:r>
              <a:rPr lang="zh-CN" altLang="en-US" sz="27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以致　　　　　</a:t>
            </a:r>
            <a:endParaRPr lang="en-US" altLang="zh-CN" sz="2700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C.</a:t>
            </a:r>
            <a:r>
              <a:rPr lang="zh-CN" altLang="en-US" sz="27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用来　　　　</a:t>
            </a:r>
            <a:r>
              <a:rPr lang="en-US" altLang="zh-CN" sz="27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D.</a:t>
            </a:r>
            <a:r>
              <a:rPr lang="zh-CN" altLang="en-US" sz="27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因为</a:t>
            </a:r>
            <a:endParaRPr lang="zh-CN" altLang="en-US" sz="2700" b="1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695885" y="2218764"/>
            <a:ext cx="7543801" cy="191590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(1)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是以众议举宠为督</a:t>
            </a: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(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　　</a:t>
            </a: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)</a:t>
            </a:r>
            <a:endParaRPr lang="en-US" altLang="zh-CN" sz="2400" b="1" dirty="0">
              <a:latin typeface="宋体" pitchFamily="2" charset="-122"/>
              <a:ea typeface="宋体" pitchFamily="2" charset="-122"/>
              <a:cs typeface="宋体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(2)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不宜妄自菲薄，引喻失义，以塞忠谏之路也</a:t>
            </a: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(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　　</a:t>
            </a: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)</a:t>
            </a:r>
            <a:endParaRPr lang="en-US" altLang="zh-CN" sz="2400" b="1" dirty="0">
              <a:latin typeface="宋体" pitchFamily="2" charset="-122"/>
              <a:ea typeface="宋体" pitchFamily="2" charset="-122"/>
              <a:cs typeface="宋体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(3)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不效，则治臣之罪，以告先帝之灵</a:t>
            </a: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(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　　</a:t>
            </a: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)</a:t>
            </a:r>
            <a:endParaRPr lang="en-US" altLang="zh-CN" sz="2400" b="1" dirty="0"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67930" y="2107827"/>
            <a:ext cx="371737" cy="6360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</a:rPr>
              <a:t>D</a:t>
            </a:r>
            <a:endParaRPr lang="zh-CN" altLang="en-US" sz="3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541228" y="2844054"/>
            <a:ext cx="371737" cy="6360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</a:rPr>
              <a:t>B</a:t>
            </a:r>
            <a:endParaRPr lang="zh-CN" altLang="en-US" sz="3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16098" y="3560109"/>
            <a:ext cx="371737" cy="6360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</a:rPr>
              <a:t>A</a:t>
            </a:r>
            <a:endParaRPr lang="zh-CN" altLang="en-US" sz="3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0478" y="171450"/>
            <a:ext cx="1298734" cy="793433"/>
          </a:xfrm>
          <a:prstGeom prst="rect">
            <a:avLst/>
          </a:prstGeom>
        </p:spPr>
      </p:pic>
      <p:sp>
        <p:nvSpPr>
          <p:cNvPr id="12" name="文本框 2"/>
          <p:cNvSpPr txBox="1"/>
          <p:nvPr/>
        </p:nvSpPr>
        <p:spPr>
          <a:xfrm>
            <a:off x="76200" y="395764"/>
            <a:ext cx="1166813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</a:rPr>
              <a:t>检测小结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13105" y="760832"/>
            <a:ext cx="666274" cy="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 descr="timg (31)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1262">
            <a:off x="7059718" y="-280471"/>
            <a:ext cx="2591247" cy="283423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14401" y="1359187"/>
            <a:ext cx="6982385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甲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将军既帝室之胄，信义著于四海，总揽英雄，思贤如渴，若跨有荆、益，保其岩阻，西和诸戎，南抚夷越，外结好孙权，内修政理；天下有变，则命一上将将荆州之军以向宛、洛，将军身率益州之众出于秦川，百姓孰敢不箪食壶浆以迎将军者乎？诚如是，则霸业可成，汉室可兴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0478" y="171450"/>
            <a:ext cx="1298734" cy="793433"/>
          </a:xfrm>
          <a:prstGeom prst="rect">
            <a:avLst/>
          </a:prstGeom>
        </p:spPr>
      </p:pic>
      <p:sp>
        <p:nvSpPr>
          <p:cNvPr id="12" name="文本框 2"/>
          <p:cNvSpPr txBox="1"/>
          <p:nvPr/>
        </p:nvSpPr>
        <p:spPr>
          <a:xfrm>
            <a:off x="76200" y="395764"/>
            <a:ext cx="1166813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</a:rPr>
              <a:t>检测小结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13105" y="760832"/>
            <a:ext cx="666274" cy="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 descr="timg (31)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1262">
            <a:off x="7059718" y="-280471"/>
            <a:ext cx="2591247" cy="283423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176617" y="585642"/>
            <a:ext cx="6518462" cy="16850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乙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先帝知臣谨慎，故临崩寄臣以大事也。受命以来，夙夜忧叹，恐托付不效，以伤先帝之明，故五月渡泸，深入不毛。今南方已定，兵甲已足</a:t>
            </a:r>
            <a:r>
              <a:rPr lang="en-US" sz="2100" b="1" dirty="0">
                <a:latin typeface="楷体" pitchFamily="49" charset="-122"/>
                <a:ea typeface="楷体" pitchFamily="49" charset="-122"/>
              </a:rPr>
              <a:t>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当奖率三军，北定中原，庶竭驽钝，攘除奸凶，兴复汉室，还于旧都。此臣所以报先帝而忠陛下之职分也。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49673" y="2399973"/>
            <a:ext cx="8555692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联系两段看，甲段中的</a:t>
            </a:r>
            <a:r>
              <a:rPr lang="en-US" sz="2400" b="1" dirty="0">
                <a:latin typeface="宋体" pitchFamily="2" charset="-122"/>
                <a:ea typeface="宋体" pitchFamily="2" charset="-122"/>
              </a:rPr>
              <a:t>“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将军</a:t>
            </a:r>
            <a:r>
              <a:rPr lang="en-US" sz="2400" b="1" dirty="0">
                <a:latin typeface="宋体" pitchFamily="2" charset="-122"/>
                <a:ea typeface="宋体" pitchFamily="2" charset="-122"/>
              </a:rPr>
              <a:t>”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也就是乙段中的</a:t>
            </a:r>
            <a:r>
              <a:rPr lang="en-US" sz="2400" b="1" dirty="0">
                <a:latin typeface="宋体" pitchFamily="2" charset="-122"/>
                <a:ea typeface="宋体" pitchFamily="2" charset="-122"/>
              </a:rPr>
              <a:t>______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</a:rPr>
              <a:t>。</a:t>
            </a:r>
          </a:p>
        </p:txBody>
      </p:sp>
      <p:sp>
        <p:nvSpPr>
          <p:cNvPr id="18" name="矩形 17"/>
          <p:cNvSpPr/>
          <p:nvPr/>
        </p:nvSpPr>
        <p:spPr>
          <a:xfrm>
            <a:off x="7318232" y="2382825"/>
            <a:ext cx="756457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先帝</a:t>
            </a:r>
          </a:p>
        </p:txBody>
      </p:sp>
      <p:sp>
        <p:nvSpPr>
          <p:cNvPr id="19" name="矩形 18"/>
          <p:cNvSpPr/>
          <p:nvPr/>
        </p:nvSpPr>
        <p:spPr>
          <a:xfrm>
            <a:off x="1553134" y="3098880"/>
            <a:ext cx="6009098" cy="4385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+mn-ea"/>
              </a:rPr>
              <a:t>甲、乙两段文字所表达的共同目标是什么？</a:t>
            </a:r>
          </a:p>
        </p:txBody>
      </p:sp>
      <p:sp>
        <p:nvSpPr>
          <p:cNvPr id="20" name="矩形 19"/>
          <p:cNvSpPr/>
          <p:nvPr/>
        </p:nvSpPr>
        <p:spPr>
          <a:xfrm>
            <a:off x="2880733" y="3744340"/>
            <a:ext cx="3228287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恢复汉室，一统霸业。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 animBg="1"/>
      <p:bldP spid="2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0478" y="171450"/>
            <a:ext cx="1298734" cy="793433"/>
          </a:xfrm>
          <a:prstGeom prst="rect">
            <a:avLst/>
          </a:prstGeom>
        </p:spPr>
      </p:pic>
      <p:sp>
        <p:nvSpPr>
          <p:cNvPr id="12" name="文本框 2"/>
          <p:cNvSpPr txBox="1"/>
          <p:nvPr/>
        </p:nvSpPr>
        <p:spPr>
          <a:xfrm>
            <a:off x="76200" y="395764"/>
            <a:ext cx="1166813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</a:rPr>
              <a:t>检测小结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13105" y="760832"/>
            <a:ext cx="666274" cy="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 descr="timg (31)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1262">
            <a:off x="7059718" y="-280471"/>
            <a:ext cx="2591247" cy="2834233"/>
          </a:xfrm>
          <a:prstGeom prst="rect">
            <a:avLst/>
          </a:prstGeom>
        </p:spPr>
      </p:pic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766483" y="1240491"/>
            <a:ext cx="7190816" cy="228524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在公众眼里，诸葛亮是智慧的化身，历来被人们所称颂。除以上杜甫的诗句外，有关他的典故、成语、名言警句以及俗语等还有很多，请列举三个</a:t>
            </a: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(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句、对</a:t>
            </a: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)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。</a:t>
            </a:r>
            <a:endParaRPr lang="en-US" altLang="zh-CN" sz="2400" b="1" dirty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indent="2000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   </a:t>
            </a:r>
          </a:p>
        </p:txBody>
      </p:sp>
      <p:sp>
        <p:nvSpPr>
          <p:cNvPr id="17" name="矩形 16"/>
          <p:cNvSpPr/>
          <p:nvPr/>
        </p:nvSpPr>
        <p:spPr>
          <a:xfrm>
            <a:off x="1563222" y="3324823"/>
            <a:ext cx="5728447" cy="438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3D3F41"/>
                </a:solidFill>
                <a:latin typeface="+mn-ea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3D3F41"/>
                </a:solidFill>
                <a:latin typeface="+mn-ea"/>
                <a:cs typeface="Times New Roman" pitchFamily="18" charset="0"/>
              </a:rPr>
              <a:t>不必每项都列出，只要写出三个即可</a:t>
            </a:r>
            <a:r>
              <a:rPr lang="en-US" altLang="zh-CN" sz="2400" b="1" dirty="0">
                <a:solidFill>
                  <a:srgbClr val="3D3F41"/>
                </a:solidFill>
                <a:latin typeface="+mn-ea"/>
                <a:cs typeface="Times New Roman" pitchFamily="18" charset="0"/>
              </a:rPr>
              <a:t>)</a:t>
            </a:r>
            <a:endParaRPr lang="en-US" altLang="zh-CN" sz="2400" b="1" dirty="0">
              <a:solidFill>
                <a:srgbClr val="3D3F41"/>
              </a:solidFill>
              <a:latin typeface="+mn-ea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074595"/>
            <a:ext cx="1955457" cy="307364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95224" y="607695"/>
            <a:ext cx="1147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22484" y="358616"/>
            <a:ext cx="91106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文体简介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012508" y="63484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2"/>
          <p:cNvSpPr txBox="1">
            <a:spLocks noChangeArrowheads="1"/>
          </p:cNvSpPr>
          <p:nvPr/>
        </p:nvSpPr>
        <p:spPr bwMode="auto">
          <a:xfrm>
            <a:off x="2191939" y="782071"/>
            <a:ext cx="6480572" cy="3467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20000"/>
              </a:lnSpc>
            </a:pPr>
            <a:r>
              <a:rPr lang="en-US" altLang="zh-CN" sz="23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宋体" pitchFamily="2" charset="-122"/>
              </a:rPr>
              <a:t>【</a:t>
            </a:r>
            <a:r>
              <a:rPr lang="zh-CN" altLang="en-US" sz="23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宋体" pitchFamily="2" charset="-122"/>
              </a:rPr>
              <a:t>表</a:t>
            </a:r>
            <a:r>
              <a:rPr lang="en-US" altLang="zh-CN" sz="23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宋体" pitchFamily="2" charset="-122"/>
              </a:rPr>
              <a:t>】</a:t>
            </a:r>
            <a:r>
              <a:rPr lang="zh-CN" altLang="en-US" sz="23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  <a:sym typeface="宋体" pitchFamily="2" charset="-122"/>
              </a:rPr>
              <a:t>古代的一种文体，臣子给君主上的奏章。</a:t>
            </a:r>
            <a:endParaRPr lang="en-US" altLang="zh-CN" sz="2300" b="1" dirty="0">
              <a:solidFill>
                <a:srgbClr val="000000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  <a:sym typeface="宋体" pitchFamily="2" charset="-122"/>
              </a:rPr>
              <a:t>“出师表”是出兵打仗前，主帅给君主上的奏章。或表明精忠报国之心，或献攻略之策。</a:t>
            </a:r>
            <a:endParaRPr lang="zh-CN" altLang="en-US" sz="2300" b="1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3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  <a:sym typeface="宋体" pitchFamily="2" charset="-122"/>
              </a:rPr>
              <a:t>    </a:t>
            </a:r>
            <a:endParaRPr lang="en-US" altLang="zh-CN" sz="2300" b="1" dirty="0">
              <a:solidFill>
                <a:srgbClr val="000000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  <a:p>
            <a:pPr indent="342900">
              <a:lnSpc>
                <a:spcPct val="120000"/>
              </a:lnSpc>
            </a:pPr>
            <a:r>
              <a:rPr lang="zh-CN" altLang="en-US" sz="23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  <a:sym typeface="宋体" pitchFamily="2" charset="-122"/>
              </a:rPr>
              <a:t>历来以战名世者甚众，以表传后者颇少。唯独诸葛亮的《出师表》不仅存之典册，而且灿然于文苑。这是因为孔明之作，持论贤明通达，行文情浓义明，因而被奉为理政的规范，作文的楷模。</a:t>
            </a:r>
            <a:endParaRPr lang="zh-CN" altLang="zh-CN" sz="2300" b="1" dirty="0"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0478" y="171450"/>
            <a:ext cx="1298734" cy="793433"/>
          </a:xfrm>
          <a:prstGeom prst="rect">
            <a:avLst/>
          </a:prstGeom>
        </p:spPr>
      </p:pic>
      <p:sp>
        <p:nvSpPr>
          <p:cNvPr id="12" name="文本框 2"/>
          <p:cNvSpPr txBox="1"/>
          <p:nvPr/>
        </p:nvSpPr>
        <p:spPr>
          <a:xfrm>
            <a:off x="76200" y="395764"/>
            <a:ext cx="1166813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</a:rPr>
              <a:t>检测小结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13105" y="760832"/>
            <a:ext cx="666274" cy="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 descr="timg (31)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1262">
            <a:off x="7170659" y="-290555"/>
            <a:ext cx="2591247" cy="2834233"/>
          </a:xfrm>
          <a:prstGeom prst="rect">
            <a:avLst/>
          </a:prstGeom>
        </p:spPr>
      </p:pic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63071" y="1442196"/>
            <a:ext cx="8407774" cy="228524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有关典故：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初出茅庐；火烧新野；借东风；空城计；等。</a:t>
            </a:r>
            <a:endParaRPr lang="zh-CN" altLang="en-US" sz="2400" b="1" dirty="0">
              <a:latin typeface="宋体" pitchFamily="2" charset="-122"/>
              <a:ea typeface="宋体" pitchFamily="2" charset="-122"/>
              <a:cs typeface="宋体" pitchFamily="2" charset="-122"/>
            </a:endParaRPr>
          </a:p>
          <a:p>
            <a:pPr indent="20002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有关成语：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三顾茅庐；鞠躬尽瘁，死而后已；等。</a:t>
            </a:r>
            <a:endParaRPr lang="zh-CN" altLang="en-US" sz="2400" b="1" dirty="0">
              <a:latin typeface="宋体" pitchFamily="2" charset="-122"/>
              <a:ea typeface="宋体" pitchFamily="2" charset="-122"/>
              <a:cs typeface="宋体" pitchFamily="2" charset="-122"/>
            </a:endParaRPr>
          </a:p>
          <a:p>
            <a:pPr indent="20002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有关名言警句：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淡泊以明志，宁静以致远；等。</a:t>
            </a:r>
          </a:p>
          <a:p>
            <a:pPr indent="20002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有关俗语：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三个臭皮匠，顶个诸葛亮；等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宋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243556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8949" y="2771003"/>
            <a:ext cx="1395051" cy="219278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95224" y="607695"/>
            <a:ext cx="1147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22484" y="358616"/>
            <a:ext cx="98726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创作背景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012508" y="63484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817319" y="217878"/>
            <a:ext cx="1530707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出师表</a:t>
            </a:r>
          </a:p>
        </p:txBody>
      </p:sp>
      <p:sp>
        <p:nvSpPr>
          <p:cNvPr id="12" name="矩形 11"/>
          <p:cNvSpPr/>
          <p:nvPr/>
        </p:nvSpPr>
        <p:spPr>
          <a:xfrm>
            <a:off x="681315" y="944703"/>
            <a:ext cx="7527473" cy="339323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实现国家统一是刘备的遗志。诸葛亮为了实现先帝遗志，在战略后方日益巩固的情况下决定出师伐魏。但刘后主昏庸无能，听信奸佞</a:t>
            </a:r>
            <a:r>
              <a:rPr lang="en-US" sz="1800" b="1" dirty="0">
                <a:latin typeface="宋体" pitchFamily="2" charset="-122"/>
                <a:ea typeface="宋体" pitchFamily="2" charset="-122"/>
              </a:rPr>
              <a:t>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成了北伐的后顾之忧。诸葛亮在出师前写下了这篇文章，以恳切的言辞劝说后主广开言路，严明赏罚，亲贤远佞，以修明政治，完成</a:t>
            </a:r>
            <a:r>
              <a:rPr lang="en-US" sz="1800" b="1" dirty="0">
                <a:latin typeface="宋体" pitchFamily="2" charset="-122"/>
                <a:ea typeface="宋体" pitchFamily="2" charset="-122"/>
              </a:rPr>
              <a:t>“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兴复汉室</a:t>
            </a:r>
            <a:r>
              <a:rPr lang="en-US" sz="1800" b="1" dirty="0">
                <a:latin typeface="宋体" pitchFamily="2" charset="-122"/>
                <a:ea typeface="宋体" pitchFamily="2" charset="-122"/>
              </a:rPr>
              <a:t>”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的大业；也表达了诸葛亮报答先主知遇之恩的真挚感情和</a:t>
            </a:r>
            <a:r>
              <a:rPr lang="en-US" sz="1800" b="1" dirty="0">
                <a:latin typeface="宋体" pitchFamily="2" charset="-122"/>
                <a:ea typeface="宋体" pitchFamily="2" charset="-122"/>
              </a:rPr>
              <a:t>“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北定中原”的决心。诸葛亮留下了两篇</a:t>
            </a:r>
            <a:r>
              <a:rPr lang="en-US" altLang="zh-CN" sz="1800" b="1" dirty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出师表</a:t>
            </a:r>
            <a:r>
              <a:rPr lang="en-US" altLang="zh-CN" sz="1800" b="1" dirty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，后世称建兴五年第一次出师伐魏前所上表为</a:t>
            </a:r>
            <a:r>
              <a:rPr lang="en-US" altLang="zh-CN" sz="1800" b="1" dirty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前出师表</a:t>
            </a:r>
            <a:r>
              <a:rPr lang="en-US" altLang="zh-CN" sz="1800" b="1" dirty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，建兴六年第二次出师北上伐魏所上表为</a:t>
            </a:r>
            <a:r>
              <a:rPr lang="en-US" altLang="zh-CN" sz="1800" b="1" dirty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后出师表</a:t>
            </a:r>
            <a:r>
              <a:rPr lang="en-US" altLang="zh-CN" sz="1800" b="1" dirty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。本文是</a:t>
            </a:r>
            <a:r>
              <a:rPr lang="en-US" altLang="zh-CN" sz="1800" b="1" dirty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前出师表</a:t>
            </a:r>
            <a:r>
              <a:rPr lang="en-US" altLang="zh-CN" sz="1800" b="1" dirty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1800" b="1" dirty="0">
                <a:latin typeface="宋体" pitchFamily="2" charset="-122"/>
                <a:ea typeface="宋体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"/>
          <p:cNvSpPr txBox="1"/>
          <p:nvPr/>
        </p:nvSpPr>
        <p:spPr>
          <a:xfrm>
            <a:off x="4163819" y="3355164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47" name="文本框 5"/>
          <p:cNvSpPr txBox="1"/>
          <p:nvPr/>
        </p:nvSpPr>
        <p:spPr>
          <a:xfrm>
            <a:off x="6676435" y="2422888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50" name="文本框 5"/>
          <p:cNvSpPr txBox="1"/>
          <p:nvPr/>
        </p:nvSpPr>
        <p:spPr>
          <a:xfrm>
            <a:off x="4163819" y="2422888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46" name="文本框 5"/>
          <p:cNvSpPr txBox="1"/>
          <p:nvPr/>
        </p:nvSpPr>
        <p:spPr>
          <a:xfrm>
            <a:off x="6676435" y="1529672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48" name="文本框 5"/>
          <p:cNvSpPr txBox="1"/>
          <p:nvPr/>
        </p:nvSpPr>
        <p:spPr>
          <a:xfrm>
            <a:off x="1809948" y="2412803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44" name="文本框 4"/>
          <p:cNvSpPr txBox="1"/>
          <p:nvPr/>
        </p:nvSpPr>
        <p:spPr>
          <a:xfrm>
            <a:off x="1789778" y="1529672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27042" y="1529671"/>
            <a:ext cx="236605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崩殂</a:t>
            </a:r>
            <a:endParaRPr lang="en-US" altLang="zh-CN" sz="3000" b="1" dirty="0">
              <a:solidFill>
                <a:schemeClr val="tx1">
                  <a:lumMod val="50000"/>
                </a:schemeClr>
              </a:solidFill>
              <a:latin typeface="黑体" pitchFamily="49" charset="-122"/>
              <a:ea typeface="黑体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63819" y="1529672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22484" y="35861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生字、新词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109186" y="63484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197684" y="1529671"/>
            <a:ext cx="136246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菲薄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76435" y="3355164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35" name="矩形 34"/>
          <p:cNvSpPr/>
          <p:nvPr/>
        </p:nvSpPr>
        <p:spPr>
          <a:xfrm>
            <a:off x="5637833" y="1529671"/>
            <a:ext cx="1296269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+mj-ea"/>
                <a:ea typeface="+mj-ea"/>
              </a:rPr>
              <a:t>裨补　</a:t>
            </a:r>
          </a:p>
        </p:txBody>
      </p:sp>
      <p:pic>
        <p:nvPicPr>
          <p:cNvPr id="60" name="图片 59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483209" y="-338100"/>
            <a:ext cx="1430905" cy="1794380"/>
          </a:xfrm>
          <a:prstGeom prst="rect">
            <a:avLst/>
          </a:prstGeom>
        </p:spPr>
      </p:pic>
      <p:sp>
        <p:nvSpPr>
          <p:cNvPr id="33" name="文本框 27"/>
          <p:cNvSpPr txBox="1"/>
          <p:nvPr/>
        </p:nvSpPr>
        <p:spPr>
          <a:xfrm>
            <a:off x="3197684" y="2422888"/>
            <a:ext cx="106407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/>
              <a:t>陟</a:t>
            </a:r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罚</a:t>
            </a:r>
          </a:p>
        </p:txBody>
      </p:sp>
      <p:sp>
        <p:nvSpPr>
          <p:cNvPr id="34" name="文本框 27"/>
          <p:cNvSpPr txBox="1"/>
          <p:nvPr/>
        </p:nvSpPr>
        <p:spPr>
          <a:xfrm>
            <a:off x="927041" y="2422888"/>
            <a:ext cx="113852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臧否</a:t>
            </a:r>
          </a:p>
        </p:txBody>
      </p:sp>
      <p:sp>
        <p:nvSpPr>
          <p:cNvPr id="40" name="文本框 15"/>
          <p:cNvSpPr txBox="1"/>
          <p:nvPr/>
        </p:nvSpPr>
        <p:spPr>
          <a:xfrm>
            <a:off x="927041" y="3354315"/>
            <a:ext cx="102656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cs typeface="Arial" pitchFamily="34" charset="0"/>
                <a:sym typeface="+mn-ea"/>
              </a:rPr>
              <a:t>阙漏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Arial" pitchFamily="34" charset="0"/>
              <a:ea typeface="黑体" pitchFamily="49" charset="-122"/>
              <a:cs typeface="Arial" pitchFamily="34" charset="0"/>
              <a:sym typeface="+mn-ea"/>
            </a:endParaRPr>
          </a:p>
        </p:txBody>
      </p:sp>
      <p:sp>
        <p:nvSpPr>
          <p:cNvPr id="43" name="文本框 5"/>
          <p:cNvSpPr txBox="1"/>
          <p:nvPr/>
        </p:nvSpPr>
        <p:spPr>
          <a:xfrm>
            <a:off x="1789778" y="3355164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42" name="文本框 27"/>
          <p:cNvSpPr txBox="1"/>
          <p:nvPr/>
        </p:nvSpPr>
        <p:spPr>
          <a:xfrm>
            <a:off x="5637833" y="2422888"/>
            <a:ext cx="113852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行阵</a:t>
            </a:r>
          </a:p>
        </p:txBody>
      </p:sp>
      <p:sp>
        <p:nvSpPr>
          <p:cNvPr id="45" name="文本框 27"/>
          <p:cNvSpPr txBox="1"/>
          <p:nvPr/>
        </p:nvSpPr>
        <p:spPr>
          <a:xfrm>
            <a:off x="3197684" y="3354315"/>
            <a:ext cx="113852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猥自</a:t>
            </a:r>
          </a:p>
        </p:txBody>
      </p:sp>
      <p:sp>
        <p:nvSpPr>
          <p:cNvPr id="49" name="文本框 27"/>
          <p:cNvSpPr txBox="1"/>
          <p:nvPr/>
        </p:nvSpPr>
        <p:spPr>
          <a:xfrm>
            <a:off x="5637834" y="3354315"/>
            <a:ext cx="97523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夙夜</a:t>
            </a:r>
          </a:p>
        </p:txBody>
      </p:sp>
      <p:sp>
        <p:nvSpPr>
          <p:cNvPr id="58" name="椭圆 57"/>
          <p:cNvSpPr/>
          <p:nvPr/>
        </p:nvSpPr>
        <p:spPr>
          <a:xfrm>
            <a:off x="1543051" y="2090058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3420837" y="2065565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5861959" y="2081894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34837" y="2971801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526722" y="2979965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3429001" y="2971801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5886451" y="2963636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1143001" y="3910693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3412673" y="3886200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5861959" y="3861708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2197418" y="1604336"/>
            <a:ext cx="495356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cú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639981" y="1616823"/>
            <a:ext cx="503519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fěi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153165" y="1620184"/>
            <a:ext cx="491489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bì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567429" y="2514894"/>
            <a:ext cx="88835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zhì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010259" y="2555242"/>
            <a:ext cx="942602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1800" dirty="0" err="1">
                <a:solidFill>
                  <a:srgbClr val="FF0000"/>
                </a:solidFill>
              </a:rPr>
              <a:t>zāng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618576" y="2571750"/>
            <a:ext cx="512133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1800" dirty="0" err="1">
                <a:solidFill>
                  <a:srgbClr val="FF0000"/>
                </a:solidFill>
              </a:rPr>
              <a:t>pǐ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939290" y="2490401"/>
            <a:ext cx="836472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háng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511700" y="3429295"/>
            <a:ext cx="972086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wěi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109916" y="3437164"/>
            <a:ext cx="520315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sù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113302" y="3412965"/>
            <a:ext cx="1053872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+mj-ea"/>
                <a:ea typeface="+mj-ea"/>
              </a:rPr>
              <a:t>quē</a:t>
            </a:r>
            <a:endParaRPr lang="zh-CN" altLang="en-US" sz="2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52" grpId="0"/>
      <p:bldP spid="53" grpId="1"/>
      <p:bldP spid="54" grpId="0"/>
      <p:bldP spid="56" grpId="0"/>
      <p:bldP spid="57" grpId="0"/>
      <p:bldP spid="59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22484" y="35861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生字、新词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109186" y="63484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图片 59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6861205" y="-459719"/>
            <a:ext cx="1945397" cy="2439562"/>
          </a:xfrm>
          <a:prstGeom prst="rect">
            <a:avLst/>
          </a:prstGeom>
        </p:spPr>
      </p:pic>
      <p:sp>
        <p:nvSpPr>
          <p:cNvPr id="51" name="文本框 27"/>
          <p:cNvSpPr txBox="1"/>
          <p:nvPr/>
        </p:nvSpPr>
        <p:spPr>
          <a:xfrm>
            <a:off x="1704257" y="3284630"/>
            <a:ext cx="97523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驽钝</a:t>
            </a:r>
          </a:p>
        </p:txBody>
      </p:sp>
      <p:sp>
        <p:nvSpPr>
          <p:cNvPr id="57" name="文本框 27"/>
          <p:cNvSpPr txBox="1"/>
          <p:nvPr/>
        </p:nvSpPr>
        <p:spPr>
          <a:xfrm>
            <a:off x="5059779" y="3284630"/>
            <a:ext cx="93441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攘除</a:t>
            </a:r>
          </a:p>
        </p:txBody>
      </p:sp>
      <p:sp>
        <p:nvSpPr>
          <p:cNvPr id="58" name="文本框 15"/>
          <p:cNvSpPr txBox="1"/>
          <p:nvPr/>
        </p:nvSpPr>
        <p:spPr>
          <a:xfrm>
            <a:off x="3425594" y="2424391"/>
            <a:ext cx="140697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ea typeface="黑体" pitchFamily="49" charset="-122"/>
                <a:cs typeface="Arial" pitchFamily="34" charset="0"/>
                <a:sym typeface="+mn-ea"/>
              </a:rPr>
              <a:t>遗陛下</a:t>
            </a:r>
          </a:p>
        </p:txBody>
      </p:sp>
      <p:sp>
        <p:nvSpPr>
          <p:cNvPr id="59" name="文本框 27"/>
          <p:cNvSpPr txBox="1"/>
          <p:nvPr/>
        </p:nvSpPr>
        <p:spPr>
          <a:xfrm>
            <a:off x="5631928" y="1480783"/>
            <a:ext cx="665228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攸</a:t>
            </a:r>
          </a:p>
        </p:txBody>
      </p:sp>
      <p:sp>
        <p:nvSpPr>
          <p:cNvPr id="61" name="矩形 60"/>
          <p:cNvSpPr/>
          <p:nvPr/>
        </p:nvSpPr>
        <p:spPr>
          <a:xfrm>
            <a:off x="1687927" y="1480783"/>
            <a:ext cx="524423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/>
              <a:t>祎</a:t>
            </a:r>
          </a:p>
        </p:txBody>
      </p:sp>
      <p:sp>
        <p:nvSpPr>
          <p:cNvPr id="66" name="文本框 5"/>
          <p:cNvSpPr txBox="1"/>
          <p:nvPr/>
        </p:nvSpPr>
        <p:spPr>
          <a:xfrm>
            <a:off x="2195409" y="1480784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68" name="文本框 27"/>
          <p:cNvSpPr txBox="1"/>
          <p:nvPr/>
        </p:nvSpPr>
        <p:spPr>
          <a:xfrm>
            <a:off x="3655407" y="1480783"/>
            <a:ext cx="55069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诹</a:t>
            </a:r>
          </a:p>
        </p:txBody>
      </p:sp>
      <p:sp>
        <p:nvSpPr>
          <p:cNvPr id="71" name="文本框 5"/>
          <p:cNvSpPr txBox="1"/>
          <p:nvPr/>
        </p:nvSpPr>
        <p:spPr>
          <a:xfrm>
            <a:off x="6040786" y="1480784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72" name="文本框 5"/>
          <p:cNvSpPr txBox="1"/>
          <p:nvPr/>
        </p:nvSpPr>
        <p:spPr>
          <a:xfrm>
            <a:off x="4130231" y="1480784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73" name="文本框 5"/>
          <p:cNvSpPr txBox="1"/>
          <p:nvPr/>
        </p:nvSpPr>
        <p:spPr>
          <a:xfrm>
            <a:off x="4617902" y="2453368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74" name="文本框 5"/>
          <p:cNvSpPr txBox="1"/>
          <p:nvPr/>
        </p:nvSpPr>
        <p:spPr>
          <a:xfrm>
            <a:off x="2660775" y="3284631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75" name="文本框 5"/>
          <p:cNvSpPr txBox="1"/>
          <p:nvPr/>
        </p:nvSpPr>
        <p:spPr>
          <a:xfrm>
            <a:off x="6065281" y="3284631"/>
            <a:ext cx="133159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  <a:sym typeface="+mn-ea"/>
              </a:rPr>
              <a:t>(    )</a:t>
            </a:r>
          </a:p>
        </p:txBody>
      </p:sp>
      <p:sp>
        <p:nvSpPr>
          <p:cNvPr id="76" name="椭圆 75"/>
          <p:cNvSpPr/>
          <p:nvPr/>
        </p:nvSpPr>
        <p:spPr>
          <a:xfrm>
            <a:off x="3689569" y="3017912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3887696" y="2037163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1928382" y="2044866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5839075" y="2012209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5300233" y="3832845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1952875" y="3816517"/>
            <a:ext cx="65315" cy="571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260198" y="3266008"/>
            <a:ext cx="138902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+mj-ea"/>
                <a:ea typeface="+mj-ea"/>
              </a:rPr>
              <a:t>rǎng</a:t>
            </a:r>
            <a:endParaRPr lang="zh-CN" altLang="en-US" sz="2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87247" y="1531271"/>
            <a:ext cx="116942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+mj-ea"/>
                <a:ea typeface="+mj-ea"/>
              </a:rPr>
              <a:t>zōu</a:t>
            </a:r>
            <a:endParaRPr lang="zh-CN" altLang="en-US" sz="2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971264" y="3326953"/>
            <a:ext cx="885497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+mj-ea"/>
                <a:ea typeface="+mj-ea"/>
              </a:rPr>
              <a:t>nú</a:t>
            </a:r>
            <a:endParaRPr lang="zh-CN" altLang="en-US" sz="2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992701" y="2536511"/>
            <a:ext cx="1107314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+mj-ea"/>
                <a:ea typeface="+mj-ea"/>
              </a:rPr>
              <a:t>wèi</a:t>
            </a:r>
            <a:endParaRPr lang="zh-CN" altLang="en-US" sz="2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381475" y="1555302"/>
            <a:ext cx="116942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+mj-ea"/>
                <a:ea typeface="+mj-ea"/>
              </a:rPr>
              <a:t>yōu</a:t>
            </a:r>
            <a:endParaRPr lang="zh-CN" altLang="en-US" sz="2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591903" y="1555009"/>
            <a:ext cx="503969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+mj-ea"/>
                <a:ea typeface="+mj-ea"/>
              </a:rPr>
              <a:t>yī</a:t>
            </a:r>
            <a:endParaRPr lang="zh-CN" altLang="en-US" sz="2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pic>
        <p:nvPicPr>
          <p:cNvPr id="36" name="图片 35" descr="14cc2d6964f4149c864d1583489f2adb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2550017"/>
            <a:ext cx="1622738" cy="1362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243556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440000" flipH="1" flipV="1">
            <a:off x="7468834" y="-335553"/>
            <a:ext cx="1350355" cy="169336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0009" y="181928"/>
            <a:ext cx="634841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学情</a:t>
            </a:r>
          </a:p>
          <a:p>
            <a:r>
              <a:rPr lang="zh-CN" altLang="en-US" sz="1800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诊断</a:t>
            </a:r>
            <a:r>
              <a:rPr lang="zh-CN" altLang="en-US" b="1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34854" y="-8573"/>
            <a:ext cx="10001" cy="87630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109186" y="600551"/>
            <a:ext cx="459105" cy="3810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10"/>
          <p:cNvSpPr txBox="1"/>
          <p:nvPr/>
        </p:nvSpPr>
        <p:spPr>
          <a:xfrm>
            <a:off x="890098" y="324326"/>
            <a:ext cx="1032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微软雅黑" charset="-122"/>
                <a:ea typeface="微软雅黑" charset="-122"/>
                <a:sym typeface="+mn-ea"/>
              </a:rPr>
              <a:t>疏通文意</a:t>
            </a:r>
          </a:p>
        </p:txBody>
      </p: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728662" y="2032907"/>
            <a:ext cx="7533596" cy="14542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    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先帝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创业未半而中道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崩殂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，今天</a:t>
            </a:r>
            <a:endParaRPr lang="en-US" altLang="zh-CN" sz="3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endParaRPr lang="en-US" altLang="zh-CN" sz="3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下三分，益州疲弊，此诚危急存亡之</a:t>
            </a:r>
            <a:r>
              <a:rPr lang="zh-CN" altLang="en-US" sz="3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秋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也。</a:t>
            </a:r>
            <a:endParaRPr lang="en-US" altLang="zh-CN" sz="3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文本框 2"/>
          <p:cNvSpPr txBox="1">
            <a:spLocks noChangeArrowheads="1"/>
          </p:cNvSpPr>
          <p:nvPr/>
        </p:nvSpPr>
        <p:spPr bwMode="auto">
          <a:xfrm>
            <a:off x="5154727" y="1286896"/>
            <a:ext cx="486794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死</a:t>
            </a:r>
          </a:p>
        </p:txBody>
      </p:sp>
      <p:sp>
        <p:nvSpPr>
          <p:cNvPr id="12" name="文本框 4"/>
          <p:cNvSpPr txBox="1">
            <a:spLocks noChangeArrowheads="1"/>
          </p:cNvSpPr>
          <p:nvPr/>
        </p:nvSpPr>
        <p:spPr bwMode="auto">
          <a:xfrm>
            <a:off x="6772276" y="3700465"/>
            <a:ext cx="796529" cy="438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宋体" pitchFamily="2" charset="-122"/>
                <a:sym typeface="宋体" pitchFamily="2" charset="-122"/>
              </a:rPr>
              <a:t>时候</a:t>
            </a:r>
          </a:p>
        </p:txBody>
      </p:sp>
      <p:sp>
        <p:nvSpPr>
          <p:cNvPr id="13" name="右箭头 12"/>
          <p:cNvSpPr/>
          <p:nvPr/>
        </p:nvSpPr>
        <p:spPr>
          <a:xfrm rot="16200000">
            <a:off x="5274127" y="1845132"/>
            <a:ext cx="228601" cy="212272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 rot="5400000">
            <a:off x="7041698" y="3449415"/>
            <a:ext cx="195943" cy="171450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1040266" y="1139939"/>
            <a:ext cx="3629705" cy="7155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指三国时期蜀汉的创建者刘备，公元</a:t>
            </a:r>
            <a:r>
              <a:rPr lang="en-US" altLang="zh-CN" sz="21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221—223</a:t>
            </a:r>
            <a:r>
              <a:rPr lang="zh-CN" altLang="en-US" sz="2100" b="1" dirty="0">
                <a:solidFill>
                  <a:srgbClr val="00B050"/>
                </a:solidFill>
                <a:latin typeface="+mn-ea"/>
                <a:sym typeface="宋体" pitchFamily="2" charset="-122"/>
              </a:rPr>
              <a:t>年在位</a:t>
            </a:r>
          </a:p>
        </p:txBody>
      </p:sp>
      <p:sp>
        <p:nvSpPr>
          <p:cNvPr id="16" name="右箭头 15"/>
          <p:cNvSpPr/>
          <p:nvPr/>
        </p:nvSpPr>
        <p:spPr>
          <a:xfrm rot="16200000">
            <a:off x="1828798" y="1926774"/>
            <a:ext cx="228601" cy="212272"/>
          </a:xfrm>
          <a:prstGeom prst="rightArrow">
            <a:avLst/>
          </a:prstGeom>
          <a:solidFill>
            <a:srgbClr val="FEC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8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5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3766</Words>
  <Application>Microsoft Macintosh PowerPoint</Application>
  <PresentationFormat>全屏显示(16:9)</PresentationFormat>
  <Paragraphs>495</Paragraphs>
  <Slides>50</Slides>
  <Notes>27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第一PPT模板网-WWW.1PPT.COM</vt:lpstr>
      <vt:lpstr>3_第一PPT，www.1ppt.com</vt:lpstr>
      <vt:lpstr>1_第一PPT，www.1ppt.com</vt:lpstr>
      <vt:lpstr>2_第一PPT，www.1ppt.com</vt:lpstr>
      <vt:lpstr>4_第一PPT，www.1ppt.com</vt:lpstr>
      <vt:lpstr>5_第一PPT，www.1ppt.com</vt:lpstr>
      <vt:lpstr>8_第一PPT，www.1ppt.com</vt:lpstr>
      <vt:lpstr>15_第一PPT，www.1ppt.com</vt:lpstr>
      <vt:lpstr>Equation.3</vt:lpstr>
      <vt:lpstr>PowerPoint 演示文稿</vt:lpstr>
      <vt:lpstr>教学目标：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http://www.ypppt.com/</dc:description>
  <cp:lastModifiedBy>Microsoft Office User</cp:lastModifiedBy>
  <cp:revision>2636</cp:revision>
  <dcterms:created xsi:type="dcterms:W3CDTF">2015-04-02T07:05:00Z</dcterms:created>
  <dcterms:modified xsi:type="dcterms:W3CDTF">2020-01-28T14:43:51Z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